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467" r:id="rId3"/>
    <p:sldId id="416" r:id="rId4"/>
    <p:sldId id="421" r:id="rId5"/>
    <p:sldId id="280" r:id="rId6"/>
    <p:sldId id="281" r:id="rId7"/>
    <p:sldId id="283" r:id="rId8"/>
    <p:sldId id="301" r:id="rId9"/>
    <p:sldId id="287" r:id="rId10"/>
    <p:sldId id="284" r:id="rId11"/>
    <p:sldId id="290" r:id="rId12"/>
    <p:sldId id="289" r:id="rId13"/>
    <p:sldId id="288" r:id="rId14"/>
    <p:sldId id="291" r:id="rId15"/>
    <p:sldId id="360" r:id="rId16"/>
    <p:sldId id="361" r:id="rId17"/>
    <p:sldId id="362" r:id="rId18"/>
    <p:sldId id="363" r:id="rId19"/>
    <p:sldId id="348" r:id="rId20"/>
    <p:sldId id="364" r:id="rId21"/>
    <p:sldId id="347" r:id="rId22"/>
    <p:sldId id="365" r:id="rId23"/>
    <p:sldId id="366" r:id="rId24"/>
    <p:sldId id="422" r:id="rId25"/>
    <p:sldId id="423" r:id="rId26"/>
    <p:sldId id="468" r:id="rId27"/>
    <p:sldId id="469" r:id="rId28"/>
    <p:sldId id="298" r:id="rId29"/>
    <p:sldId id="299" r:id="rId30"/>
    <p:sldId id="300" r:id="rId31"/>
    <p:sldId id="306" r:id="rId32"/>
    <p:sldId id="319" r:id="rId33"/>
    <p:sldId id="470" r:id="rId34"/>
    <p:sldId id="455" r:id="rId35"/>
    <p:sldId id="302" r:id="rId36"/>
    <p:sldId id="303" r:id="rId37"/>
    <p:sldId id="464" r:id="rId38"/>
    <p:sldId id="323" r:id="rId39"/>
    <p:sldId id="383" r:id="rId40"/>
    <p:sldId id="426" r:id="rId41"/>
    <p:sldId id="385" r:id="rId42"/>
    <p:sldId id="425" r:id="rId43"/>
    <p:sldId id="427" r:id="rId44"/>
    <p:sldId id="428" r:id="rId45"/>
    <p:sldId id="429" r:id="rId46"/>
    <p:sldId id="435" r:id="rId47"/>
    <p:sldId id="260" r:id="rId48"/>
    <p:sldId id="328" r:id="rId49"/>
    <p:sldId id="261" r:id="rId50"/>
    <p:sldId id="463" r:id="rId51"/>
    <p:sldId id="329" r:id="rId52"/>
    <p:sldId id="262" r:id="rId53"/>
    <p:sldId id="332" r:id="rId54"/>
    <p:sldId id="342" r:id="rId55"/>
    <p:sldId id="341" r:id="rId56"/>
    <p:sldId id="337" r:id="rId57"/>
    <p:sldId id="340" r:id="rId58"/>
    <p:sldId id="343" r:id="rId59"/>
    <p:sldId id="344" r:id="rId60"/>
    <p:sldId id="334" r:id="rId61"/>
    <p:sldId id="437" r:id="rId62"/>
    <p:sldId id="345" r:id="rId63"/>
    <p:sldId id="462" r:id="rId64"/>
    <p:sldId id="335" r:id="rId65"/>
    <p:sldId id="336" r:id="rId66"/>
    <p:sldId id="466" r:id="rId67"/>
    <p:sldId id="459" r:id="rId68"/>
    <p:sldId id="461" r:id="rId69"/>
    <p:sldId id="465" r:id="rId70"/>
    <p:sldId id="402" r:id="rId71"/>
    <p:sldId id="403" r:id="rId72"/>
    <p:sldId id="441" r:id="rId73"/>
    <p:sldId id="414" r:id="rId74"/>
    <p:sldId id="404" r:id="rId75"/>
    <p:sldId id="405" r:id="rId76"/>
    <p:sldId id="406" r:id="rId77"/>
    <p:sldId id="407" r:id="rId78"/>
    <p:sldId id="408" r:id="rId79"/>
    <p:sldId id="409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5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362"/>
    <p:restoredTop sz="94595"/>
  </p:normalViewPr>
  <p:slideViewPr>
    <p:cSldViewPr snapToGrid="0" snapToObjects="1" showGuides="1">
      <p:cViewPr>
        <p:scale>
          <a:sx n="71" d="100"/>
          <a:sy n="71" d="100"/>
        </p:scale>
        <p:origin x="1392" y="992"/>
      </p:cViewPr>
      <p:guideLst>
        <p:guide pos="75"/>
        <p:guide orient="horz" pos="8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5D18E-7CB6-7849-A99B-510F709CE545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52958-F360-D04B-82D8-24D749324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5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3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9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4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4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2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4807-2936-B24F-8CA3-F9A7CA4CBBE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9A8C7-5C11-5A42-907D-0407636A5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w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Barriers to brain volume measurement in the real world 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 descr="LOGO_UNISI_VERTICALE_NERO_picco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156" y="5257800"/>
            <a:ext cx="1519687" cy="1555994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 smtClean="0"/>
              <a:t>M. </a:t>
            </a:r>
            <a:r>
              <a:rPr lang="en-US" dirty="0" err="1" smtClean="0"/>
              <a:t>Battaglini</a:t>
            </a:r>
            <a:endParaRPr lang="en-US" dirty="0" smtClean="0"/>
          </a:p>
          <a:p>
            <a:r>
              <a:rPr lang="en-US" sz="1800" i="1" dirty="0" smtClean="0"/>
              <a:t>QNL- Quantitative Neuroimaging Lab, Department of Medicine, Surgery and Neurosciences, University of Siena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1"/>
    </mc:Choice>
    <mc:Fallback xmlns="">
      <p:transition spd="slow" advTm="2020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39498" y="263926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✖️</a:t>
            </a:r>
            <a:endParaRPr lang="en-US" sz="8000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12" y="1896861"/>
            <a:ext cx="3159794" cy="25894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37889" y="5212905"/>
            <a:ext cx="7104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is it correct?  NO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280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"/>
    </mc:Choice>
    <mc:Fallback xmlns="">
      <p:transition spd="slow" advTm="281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"/>
    </mc:Choice>
    <mc:Fallback xmlns="">
      <p:transition spd="slow" advTm="258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440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"/>
    </mc:Choice>
    <mc:Fallback xmlns="">
      <p:transition spd="slow" advTm="534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835435">
            <a:off x="8080141" y="1942991"/>
            <a:ext cx="3817812" cy="238679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11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1"/>
    </mc:Choice>
    <mc:Fallback xmlns="">
      <p:transition spd="slow" advTm="1405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1998372"/>
            <a:ext cx="4256315" cy="348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1998373"/>
            <a:ext cx="4883237" cy="3488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684" y="34039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6" y="1650057"/>
            <a:ext cx="2454030" cy="19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4" y="3900752"/>
            <a:ext cx="2454030" cy="19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"/>
    </mc:Choice>
    <mc:Fallback xmlns="">
      <p:transition spd="slow" advTm="86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1998372"/>
            <a:ext cx="4256315" cy="348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1998373"/>
            <a:ext cx="4883237" cy="3488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684" y="34039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6" y="1650057"/>
            <a:ext cx="2454030" cy="19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4" y="3900752"/>
            <a:ext cx="2454030" cy="1903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896" y="5998866"/>
            <a:ext cx="39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Different field strength </a:t>
            </a:r>
            <a:r>
              <a:rPr lang="en-US" dirty="0" smtClean="0"/>
              <a:t>of </a:t>
            </a:r>
            <a:r>
              <a:rPr lang="en-US" smtClean="0"/>
              <a:t>the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4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"/>
    </mc:Choice>
    <mc:Fallback xmlns="">
      <p:transition spd="slow" advTm="621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1998372"/>
            <a:ext cx="4256315" cy="348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1998373"/>
            <a:ext cx="4883237" cy="3488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684" y="34039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6" y="1650057"/>
            <a:ext cx="2454030" cy="19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4" y="3900752"/>
            <a:ext cx="2454030" cy="1903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895" y="6368198"/>
            <a:ext cx="483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hardware architecture of the magnet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0896" y="5998866"/>
            <a:ext cx="39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Different field strength </a:t>
            </a:r>
            <a:r>
              <a:rPr lang="en-US" dirty="0" smtClean="0"/>
              <a:t>of </a:t>
            </a:r>
            <a:r>
              <a:rPr lang="en-US" smtClean="0"/>
              <a:t>the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"/>
    </mc:Choice>
    <mc:Fallback xmlns="">
      <p:transition spd="slow" advTm="602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1998372"/>
            <a:ext cx="4256315" cy="348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1998373"/>
            <a:ext cx="4883237" cy="3488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684" y="34039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6" y="1650057"/>
            <a:ext cx="2454030" cy="19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4" y="3900752"/>
            <a:ext cx="2454030" cy="1903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3087" y="5998866"/>
            <a:ext cx="234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895" y="6368198"/>
            <a:ext cx="483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hardware architecture of the magnet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0896" y="5998866"/>
            <a:ext cx="39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Different field strength </a:t>
            </a:r>
            <a:r>
              <a:rPr lang="en-US" dirty="0" smtClean="0"/>
              <a:t>of </a:t>
            </a:r>
            <a:r>
              <a:rPr lang="en-US" smtClean="0"/>
              <a:t>the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"/>
    </mc:Choice>
    <mc:Fallback xmlns="">
      <p:transition spd="slow" advTm="478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1998372"/>
            <a:ext cx="4256315" cy="348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1998373"/>
            <a:ext cx="4883237" cy="3488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684" y="34039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6" y="1650057"/>
            <a:ext cx="2454030" cy="19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84" y="3900752"/>
            <a:ext cx="2454030" cy="1903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3087" y="5998866"/>
            <a:ext cx="234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sequences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3086" y="6368198"/>
            <a:ext cx="610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Within the same sequence, different acquisition parameters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0895" y="6368198"/>
            <a:ext cx="483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hardware architecture of the magnet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0896" y="5998866"/>
            <a:ext cx="39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Different field strength </a:t>
            </a:r>
            <a:r>
              <a:rPr lang="en-US" dirty="0" smtClean="0"/>
              <a:t>of </a:t>
            </a:r>
            <a:r>
              <a:rPr lang="en-US" smtClean="0"/>
              <a:t>the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0"/>
    </mc:Choice>
    <mc:Fallback xmlns="">
      <p:transition spd="slow" advTm="1026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835435">
            <a:off x="8080141" y="1942991"/>
            <a:ext cx="3817812" cy="238679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579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9"/>
    </mc:Choice>
    <mc:Fallback xmlns="">
      <p:transition spd="slow" advTm="5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4925"/>
            <a:ext cx="9144000" cy="1125351"/>
          </a:xfrm>
        </p:spPr>
        <p:txBody>
          <a:bodyPr>
            <a:normAutofit/>
          </a:bodyPr>
          <a:lstStyle/>
          <a:p>
            <a:r>
              <a:rPr lang="en-GB" b="1" dirty="0" smtClean="0"/>
              <a:t>Disclosure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Nothing to declare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70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1"/>
    </mc:Choice>
    <mc:Fallback xmlns="">
      <p:transition spd="slow" advTm="2020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835435">
            <a:off x="8080141" y="1942991"/>
            <a:ext cx="3817812" cy="238679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sp>
        <p:nvSpPr>
          <p:cNvPr id="3" name="Freeform 2"/>
          <p:cNvSpPr/>
          <p:nvPr/>
        </p:nvSpPr>
        <p:spPr>
          <a:xfrm>
            <a:off x="7879108" y="1584143"/>
            <a:ext cx="3979727" cy="3304135"/>
          </a:xfrm>
          <a:custGeom>
            <a:avLst/>
            <a:gdLst>
              <a:gd name="connsiteX0" fmla="*/ 3676496 w 3979727"/>
              <a:gd name="connsiteY0" fmla="*/ 1510749 h 3304135"/>
              <a:gd name="connsiteX1" fmla="*/ 2752048 w 3979727"/>
              <a:gd name="connsiteY1" fmla="*/ 626494 h 3304135"/>
              <a:gd name="connsiteX2" fmla="*/ 1918035 w 3979727"/>
              <a:gd name="connsiteY2" fmla="*/ 274802 h 3304135"/>
              <a:gd name="connsiteX3" fmla="*/ 1094070 w 3979727"/>
              <a:gd name="connsiteY3" fmla="*/ 3497 h 3304135"/>
              <a:gd name="connsiteX4" fmla="*/ 440927 w 3979727"/>
              <a:gd name="connsiteY4" fmla="*/ 154222 h 3304135"/>
              <a:gd name="connsiteX5" fmla="*/ 280154 w 3979727"/>
              <a:gd name="connsiteY5" fmla="*/ 616446 h 3304135"/>
              <a:gd name="connsiteX6" fmla="*/ 139477 w 3979727"/>
              <a:gd name="connsiteY6" fmla="*/ 1239444 h 3304135"/>
              <a:gd name="connsiteX7" fmla="*/ 8848 w 3979727"/>
              <a:gd name="connsiteY7" fmla="*/ 2284472 h 3304135"/>
              <a:gd name="connsiteX8" fmla="*/ 400734 w 3979727"/>
              <a:gd name="connsiteY8" fmla="*/ 2646213 h 3304135"/>
              <a:gd name="connsiteX9" fmla="*/ 2239582 w 3979727"/>
              <a:gd name="connsiteY9" fmla="*/ 3158679 h 3304135"/>
              <a:gd name="connsiteX10" fmla="*/ 3636303 w 3979727"/>
              <a:gd name="connsiteY10" fmla="*/ 3299356 h 3304135"/>
              <a:gd name="connsiteX11" fmla="*/ 3947802 w 3979727"/>
              <a:gd name="connsiteY11" fmla="*/ 3028050 h 3304135"/>
              <a:gd name="connsiteX12" fmla="*/ 3937754 w 3979727"/>
              <a:gd name="connsiteY12" fmla="*/ 2646213 h 3304135"/>
              <a:gd name="connsiteX13" fmla="*/ 3676496 w 3979727"/>
              <a:gd name="connsiteY13" fmla="*/ 1510749 h 330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9727" h="3304135">
                <a:moveTo>
                  <a:pt x="3676496" y="1510749"/>
                </a:moveTo>
                <a:cubicBezTo>
                  <a:pt x="3478878" y="1174129"/>
                  <a:pt x="3045125" y="832485"/>
                  <a:pt x="2752048" y="626494"/>
                </a:cubicBezTo>
                <a:cubicBezTo>
                  <a:pt x="2458971" y="420503"/>
                  <a:pt x="2194365" y="378635"/>
                  <a:pt x="1918035" y="274802"/>
                </a:cubicBezTo>
                <a:cubicBezTo>
                  <a:pt x="1641705" y="170969"/>
                  <a:pt x="1340255" y="23594"/>
                  <a:pt x="1094070" y="3497"/>
                </a:cubicBezTo>
                <a:cubicBezTo>
                  <a:pt x="847885" y="-16600"/>
                  <a:pt x="576580" y="52064"/>
                  <a:pt x="440927" y="154222"/>
                </a:cubicBezTo>
                <a:cubicBezTo>
                  <a:pt x="305274" y="256380"/>
                  <a:pt x="330396" y="435576"/>
                  <a:pt x="280154" y="616446"/>
                </a:cubicBezTo>
                <a:cubicBezTo>
                  <a:pt x="229912" y="797316"/>
                  <a:pt x="184695" y="961440"/>
                  <a:pt x="139477" y="1239444"/>
                </a:cubicBezTo>
                <a:cubicBezTo>
                  <a:pt x="94259" y="1517448"/>
                  <a:pt x="-34695" y="2050011"/>
                  <a:pt x="8848" y="2284472"/>
                </a:cubicBezTo>
                <a:cubicBezTo>
                  <a:pt x="52391" y="2518933"/>
                  <a:pt x="28945" y="2500512"/>
                  <a:pt x="400734" y="2646213"/>
                </a:cubicBezTo>
                <a:cubicBezTo>
                  <a:pt x="772523" y="2791914"/>
                  <a:pt x="1700321" y="3049822"/>
                  <a:pt x="2239582" y="3158679"/>
                </a:cubicBezTo>
                <a:cubicBezTo>
                  <a:pt x="2778843" y="3267536"/>
                  <a:pt x="3351600" y="3321128"/>
                  <a:pt x="3636303" y="3299356"/>
                </a:cubicBezTo>
                <a:cubicBezTo>
                  <a:pt x="3921006" y="3277585"/>
                  <a:pt x="3897560" y="3136907"/>
                  <a:pt x="3947802" y="3028050"/>
                </a:cubicBezTo>
                <a:cubicBezTo>
                  <a:pt x="3998044" y="2919193"/>
                  <a:pt x="3984646" y="2892397"/>
                  <a:pt x="3937754" y="2646213"/>
                </a:cubicBezTo>
                <a:cubicBezTo>
                  <a:pt x="3890862" y="2400029"/>
                  <a:pt x="3874114" y="1847369"/>
                  <a:pt x="3676496" y="1510749"/>
                </a:cubicBezTo>
                <a:close/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"/>
    </mc:Choice>
    <mc:Fallback xmlns="">
      <p:transition spd="slow" advTm="137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9928">
            <a:off x="7533971" y="4704722"/>
            <a:ext cx="2188006" cy="1632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4"/>
          <a:stretch/>
        </p:blipFill>
        <p:spPr>
          <a:xfrm rot="1179545">
            <a:off x="8858319" y="3006068"/>
            <a:ext cx="2954340" cy="148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598">
            <a:off x="9123014" y="4464023"/>
            <a:ext cx="2643936" cy="17594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17948484">
            <a:off x="7678963" y="1237563"/>
            <a:ext cx="2106043" cy="1286136"/>
            <a:chOff x="8133336" y="2474201"/>
            <a:chExt cx="2106043" cy="12861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/>
            <a:stretch/>
          </p:blipFill>
          <p:spPr>
            <a:xfrm>
              <a:off x="8259745" y="2474201"/>
              <a:ext cx="1979634" cy="12861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133336" y="3117269"/>
              <a:ext cx="890084" cy="578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49213" y="2954216"/>
              <a:ext cx="542611" cy="163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9745819">
            <a:off x="7964994" y="1720388"/>
            <a:ext cx="2738550" cy="149560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034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6"/>
    </mc:Choice>
    <mc:Fallback xmlns="">
      <p:transition spd="slow" advTm="1476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9928">
            <a:off x="7533971" y="4704722"/>
            <a:ext cx="2188006" cy="1632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4"/>
          <a:stretch/>
        </p:blipFill>
        <p:spPr>
          <a:xfrm rot="1179545">
            <a:off x="8858319" y="3006068"/>
            <a:ext cx="2954340" cy="148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598">
            <a:off x="9123014" y="4464023"/>
            <a:ext cx="2643936" cy="17594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17948484">
            <a:off x="7678963" y="1237563"/>
            <a:ext cx="2106043" cy="1286136"/>
            <a:chOff x="8133336" y="2474201"/>
            <a:chExt cx="2106043" cy="12861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/>
            <a:stretch/>
          </p:blipFill>
          <p:spPr>
            <a:xfrm>
              <a:off x="8259745" y="2474201"/>
              <a:ext cx="1979634" cy="12861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133336" y="3117269"/>
              <a:ext cx="890084" cy="578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49213" y="2954216"/>
              <a:ext cx="542611" cy="163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9745819">
            <a:off x="7964994" y="1720388"/>
            <a:ext cx="2738550" cy="149560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8483" y="5343732"/>
            <a:ext cx="618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There is not a gold standard algorithm to </a:t>
            </a:r>
            <a:r>
              <a:rPr lang="en-US" dirty="0" err="1" smtClean="0"/>
              <a:t>analyse</a:t>
            </a:r>
            <a:r>
              <a:rPr lang="en-US" dirty="0" smtClean="0"/>
              <a:t> 3D images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"/>
    </mc:Choice>
    <mc:Fallback xmlns="">
      <p:transition spd="slow" advTm="390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9928">
            <a:off x="7533971" y="4704722"/>
            <a:ext cx="2188006" cy="1632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4"/>
          <a:stretch/>
        </p:blipFill>
        <p:spPr>
          <a:xfrm rot="1179545">
            <a:off x="8858319" y="3006068"/>
            <a:ext cx="2954340" cy="148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598">
            <a:off x="9123014" y="4464023"/>
            <a:ext cx="2643936" cy="17594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17948484">
            <a:off x="7678963" y="1237563"/>
            <a:ext cx="2106043" cy="1286136"/>
            <a:chOff x="8133336" y="2474201"/>
            <a:chExt cx="2106043" cy="12861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/>
            <a:stretch/>
          </p:blipFill>
          <p:spPr>
            <a:xfrm>
              <a:off x="8259745" y="2474201"/>
              <a:ext cx="1979634" cy="12861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133336" y="3117269"/>
              <a:ext cx="890084" cy="578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49213" y="2954216"/>
              <a:ext cx="542611" cy="163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8" y="1998373"/>
            <a:ext cx="3159794" cy="258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9" y="1998373"/>
            <a:ext cx="3625208" cy="25894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9745819">
            <a:off x="7964994" y="1720388"/>
            <a:ext cx="2738550" cy="1495606"/>
            <a:chOff x="1498600" y="1917700"/>
            <a:chExt cx="9182100" cy="3022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35924" y="31172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〰️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8483" y="5343732"/>
            <a:ext cx="618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There is not a gold standard algorithm to </a:t>
            </a:r>
            <a:r>
              <a:rPr lang="en-US" dirty="0" err="1" smtClean="0"/>
              <a:t>analyse</a:t>
            </a:r>
            <a:r>
              <a:rPr lang="en-US" dirty="0" smtClean="0"/>
              <a:t> 3D images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8483" y="57708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methods provide different measures for the same </a:t>
            </a:r>
            <a:r>
              <a:rPr lang="en-US" dirty="0" err="1" smtClean="0"/>
              <a:t>analysed</a:t>
            </a:r>
            <a:r>
              <a:rPr lang="en-US" dirty="0" smtClean="0"/>
              <a:t> image.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6"/>
    </mc:Choice>
    <mc:Fallback xmlns="">
      <p:transition spd="slow" advTm="1318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45" y="1433384"/>
            <a:ext cx="651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Definition of measurement for a MR image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93081" y="2696439"/>
            <a:ext cx="93940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Key point: the measurement is not “objective” but depends on:</a:t>
            </a:r>
          </a:p>
          <a:p>
            <a:endParaRPr lang="en-US" sz="2800" dirty="0" smtClean="0"/>
          </a:p>
          <a:p>
            <a:pPr marL="342900" indent="193675">
              <a:buFont typeface="Wingdings" charset="2"/>
              <a:buChar char="v"/>
            </a:pPr>
            <a:r>
              <a:rPr lang="en-US" sz="2800" dirty="0" smtClean="0"/>
              <a:t> the MR setting</a:t>
            </a:r>
          </a:p>
          <a:p>
            <a:pPr marL="342900" indent="193675">
              <a:buFont typeface="Wingdings" charset="2"/>
              <a:buChar char="v"/>
            </a:pPr>
            <a:endParaRPr lang="en-US" sz="2800" dirty="0" smtClean="0"/>
          </a:p>
          <a:p>
            <a:pPr marL="342900" indent="193675">
              <a:buFont typeface="Wingdings" charset="2"/>
              <a:buChar char="v"/>
            </a:pPr>
            <a:r>
              <a:rPr lang="en-US" sz="2800" dirty="0" smtClean="0"/>
              <a:t> the software used to </a:t>
            </a:r>
            <a:r>
              <a:rPr lang="en-US" sz="2800" dirty="0" err="1" smtClean="0"/>
              <a:t>analyse</a:t>
            </a:r>
            <a:r>
              <a:rPr lang="en-US" sz="2800" dirty="0" smtClean="0"/>
              <a:t> the images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883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2"/>
    </mc:Choice>
    <mc:Fallback xmlns="">
      <p:transition spd="slow" advTm="3218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845" y="1433384"/>
            <a:ext cx="558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Definition of measurement for a MR image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844" y="2582559"/>
            <a:ext cx="117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Review of the most important barriers to the use of atrophy measurement in the real world: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ist and possible solutions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844" y="4113423"/>
            <a:ext cx="1139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ormative rates of atrophy: a lack for the clinical use of brain volume measurement in the</a:t>
            </a:r>
          </a:p>
          <a:p>
            <a:r>
              <a:rPr lang="en-US" sz="2400" dirty="0" smtClean="0"/>
              <a:t> real world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46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"/>
    </mc:Choice>
    <mc:Fallback xmlns="">
      <p:transition spd="slow" advTm="1058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1449719"/>
            <a:ext cx="8238565" cy="30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"/>
    </mc:Choice>
    <mc:Fallback xmlns="">
      <p:transition spd="slow" advTm="1058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1449719"/>
            <a:ext cx="8238565" cy="3018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35" y="2958939"/>
            <a:ext cx="84074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"/>
    </mc:Choice>
    <mc:Fallback xmlns="">
      <p:transition spd="slow" advTm="1058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Software error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861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3"/>
    </mc:Choice>
    <mc:Fallback xmlns="">
      <p:transition spd="slow" advTm="4295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197" y="324494"/>
            <a:ext cx="11030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Barriers to the use of brain volume in real world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to the Image Acquisition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Software error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439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8"/>
    </mc:Choice>
    <mc:Fallback xmlns="">
      <p:transition spd="slow" advTm="25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844" y="2582559"/>
            <a:ext cx="117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Review of the most important barriers to the use of atrophy measurement in the real world: 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ist and possible solutions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8844" y="1421027"/>
            <a:ext cx="558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Definition of measurement for a MR image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844" y="4113423"/>
            <a:ext cx="1139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ormative rates of atrophy: a lack for the clinical use of brain volume measurement in the</a:t>
            </a:r>
          </a:p>
          <a:p>
            <a:r>
              <a:rPr lang="en-US" sz="2400" dirty="0" smtClean="0"/>
              <a:t> real world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06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4"/>
    </mc:Choice>
    <mc:Fallback xmlns="">
      <p:transition spd="slow" advTm="3089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to the Image Acquisition</a:t>
            </a:r>
            <a:endParaRPr 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Software error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Errors due </a:t>
            </a:r>
            <a:r>
              <a:rPr lang="en-US" sz="3000" smtClean="0"/>
              <a:t>to the Image </a:t>
            </a:r>
            <a:r>
              <a:rPr lang="en-US" sz="3000" dirty="0" smtClean="0"/>
              <a:t>Acquisition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6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300940" y="5603116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/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40" y="5603116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253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>
          <a:xfrm>
            <a:off x="1219197" y="324494"/>
            <a:ext cx="11030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Barriers to the use of brain volume in real world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to the Image Acquisition</a:t>
            </a:r>
            <a:endParaRPr lang="en-US" sz="3000" dirty="0"/>
          </a:p>
        </p:txBody>
      </p:sp>
      <p:sp>
        <p:nvSpPr>
          <p:cNvPr id="19" name="Rectangle 18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Software error</a:t>
            </a:r>
            <a:endParaRPr lang="en-US" sz="3000" dirty="0"/>
          </a:p>
        </p:txBody>
      </p:sp>
      <p:sp>
        <p:nvSpPr>
          <p:cNvPr id="10" name="Rectangle 9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Errors due </a:t>
            </a:r>
            <a:r>
              <a:rPr lang="en-US" sz="3000" smtClean="0"/>
              <a:t>to the Image </a:t>
            </a:r>
            <a:r>
              <a:rPr lang="en-US" sz="3000" dirty="0" smtClean="0"/>
              <a:t>Acquisition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738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"/>
    </mc:Choice>
    <mc:Fallback xmlns="">
      <p:transition spd="slow" advTm="833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/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Variations due to the Image Acquisition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</a:t>
            </a:r>
            <a:r>
              <a:rPr lang="en-US" sz="3000" dirty="0" smtClean="0">
                <a:solidFill>
                  <a:srgbClr val="FF0000"/>
                </a:solidFill>
              </a:rPr>
              <a:t>Physiological variation </a:t>
            </a:r>
            <a:r>
              <a:rPr lang="en-US" sz="3000" dirty="0" smtClean="0"/>
              <a:t>+ </a:t>
            </a:r>
            <a:r>
              <a:rPr lang="en-US" sz="3000" dirty="0" smtClean="0">
                <a:solidFill>
                  <a:srgbClr val="FF0000"/>
                </a:solidFill>
              </a:rPr>
              <a:t>Software error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Errors due </a:t>
            </a:r>
            <a:r>
              <a:rPr lang="en-US" sz="3000" smtClean="0">
                <a:solidFill>
                  <a:srgbClr val="FF0000"/>
                </a:solidFill>
              </a:rPr>
              <a:t>to the Image </a:t>
            </a:r>
            <a:r>
              <a:rPr lang="en-US" sz="3000" dirty="0" smtClean="0">
                <a:solidFill>
                  <a:srgbClr val="FF0000"/>
                </a:solidFill>
              </a:rPr>
              <a:t>Acquisition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8"/>
    </mc:Choice>
    <mc:Fallback xmlns="">
      <p:transition spd="slow" advTm="1661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/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19197" y="324494"/>
            <a:ext cx="1103065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Barriers to the use of brain volume in real world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</a:t>
            </a:r>
            <a:r>
              <a:rPr lang="en-US" sz="3000" dirty="0" smtClean="0">
                <a:solidFill>
                  <a:srgbClr val="FF0000"/>
                </a:solidFill>
              </a:rPr>
              <a:t>Physiological variation </a:t>
            </a:r>
            <a:r>
              <a:rPr lang="en-US" sz="3000" dirty="0" smtClean="0"/>
              <a:t>+ </a:t>
            </a:r>
            <a:r>
              <a:rPr lang="en-US" sz="3000" dirty="0"/>
              <a:t>Software error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to the Image Acquisition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Errors due </a:t>
            </a:r>
            <a:r>
              <a:rPr lang="en-US" sz="3000" smtClean="0"/>
              <a:t>to the Image </a:t>
            </a:r>
            <a:r>
              <a:rPr lang="en-US" sz="3000" dirty="0" smtClean="0"/>
              <a:t>Acquisition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8"/>
    </mc:Choice>
    <mc:Fallback xmlns="">
      <p:transition spd="slow" advTm="1661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" y="324494"/>
            <a:ext cx="12362534" cy="1325563"/>
          </a:xfrm>
        </p:spPr>
        <p:txBody>
          <a:bodyPr/>
          <a:lstStyle/>
          <a:p>
            <a:r>
              <a:rPr lang="en-US" dirty="0" smtClean="0"/>
              <a:t>Physiological variation.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8" t="13086" r="5814" b="64345"/>
          <a:stretch/>
        </p:blipFill>
        <p:spPr>
          <a:xfrm>
            <a:off x="73854" y="1798982"/>
            <a:ext cx="12124383" cy="2880594"/>
          </a:xfrm>
          <a:prstGeom prst="rect">
            <a:avLst/>
          </a:prstGeom>
        </p:spPr>
      </p:pic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6575941"/>
            <a:ext cx="3048000" cy="3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algn="l"/>
            <a:r>
              <a:rPr lang="en-GB" sz="1400" i="0" dirty="0" smtClean="0">
                <a:solidFill>
                  <a:schemeClr val="tx1"/>
                </a:solidFill>
              </a:rPr>
              <a:t>De Stefano et al CNS Drugs 2017</a:t>
            </a: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6"/>
    </mc:Choice>
    <mc:Fallback xmlns="">
      <p:transition spd="slow" advTm="2830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70" y="324494"/>
            <a:ext cx="10616008" cy="1325563"/>
          </a:xfrm>
        </p:spPr>
        <p:txBody>
          <a:bodyPr/>
          <a:lstStyle/>
          <a:p>
            <a:r>
              <a:rPr lang="en-US" dirty="0" smtClean="0"/>
              <a:t>Physiological variation. Example 1 dehydration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9091" r="35428" b="62477"/>
          <a:stretch/>
        </p:blipFill>
        <p:spPr>
          <a:xfrm>
            <a:off x="57998" y="1629784"/>
            <a:ext cx="2825442" cy="35190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38937" r="35428" b="31972"/>
          <a:stretch/>
        </p:blipFill>
        <p:spPr>
          <a:xfrm>
            <a:off x="2705372" y="1632128"/>
            <a:ext cx="2804109" cy="35733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69442" r="35428"/>
          <a:stretch/>
        </p:blipFill>
        <p:spPr>
          <a:xfrm>
            <a:off x="5426351" y="1684307"/>
            <a:ext cx="2824983" cy="3781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8207" r="4216" b="18309"/>
          <a:stretch/>
        </p:blipFill>
        <p:spPr>
          <a:xfrm>
            <a:off x="4887652" y="3352135"/>
            <a:ext cx="6850557" cy="34752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6071" y="6478892"/>
            <a:ext cx="7204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Nakamura et al. </a:t>
            </a:r>
            <a:r>
              <a:rPr lang="en-US" sz="1400" dirty="0" err="1"/>
              <a:t>Neuroimage</a:t>
            </a:r>
            <a:r>
              <a:rPr lang="en-US" sz="1400" dirty="0"/>
              <a:t> </a:t>
            </a:r>
            <a:r>
              <a:rPr lang="en-US" sz="1400" dirty="0" err="1"/>
              <a:t>Clin</a:t>
            </a:r>
            <a:r>
              <a:rPr lang="en-US" sz="1400" dirty="0"/>
              <a:t>. 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56855" y="1989583"/>
            <a:ext cx="7204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Dehydrated -&gt; Rehydrated</a:t>
            </a:r>
          </a:p>
          <a:p>
            <a:r>
              <a:rPr lang="en-US" sz="2800" dirty="0" smtClean="0"/>
              <a:t> 	PBVC +0.36%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9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48"/>
    </mc:Choice>
    <mc:Fallback xmlns="">
      <p:transition spd="slow" advTm="10954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" y="324494"/>
            <a:ext cx="12362534" cy="1325563"/>
          </a:xfrm>
        </p:spPr>
        <p:txBody>
          <a:bodyPr/>
          <a:lstStyle/>
          <a:p>
            <a:r>
              <a:rPr lang="en-US" dirty="0" smtClean="0"/>
              <a:t>Physiological variation. Example 2 circadian rhythms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1650057"/>
            <a:ext cx="6293289" cy="4627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3744" y="2982547"/>
            <a:ext cx="54397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On 834 AD, the brain parenchyma </a:t>
            </a:r>
          </a:p>
          <a:p>
            <a:r>
              <a:rPr lang="en-US" sz="2800" dirty="0" smtClean="0"/>
              <a:t>fraction (BPF) decreased of -0.221% </a:t>
            </a:r>
          </a:p>
          <a:p>
            <a:r>
              <a:rPr lang="en-US" sz="2800" dirty="0" smtClean="0"/>
              <a:t>per 12 hours.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66071" y="6478892"/>
            <a:ext cx="7204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Nakamura et al. </a:t>
            </a:r>
            <a:r>
              <a:rPr lang="en-US" sz="1400" dirty="0" err="1" smtClean="0"/>
              <a:t>Neuroimage</a:t>
            </a:r>
            <a:r>
              <a:rPr lang="en-US" sz="1400" dirty="0" smtClean="0"/>
              <a:t>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84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3"/>
    </mc:Choice>
    <mc:Fallback xmlns="">
      <p:transition spd="slow" advTm="3804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638556"/>
            <a:ext cx="33947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Physiological </a:t>
            </a:r>
            <a:r>
              <a:rPr lang="en-US" sz="2600" dirty="0" smtClean="0"/>
              <a:t>variation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48964"/>
            <a:ext cx="11089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Review of the most important barriers to the use of atrophy measurement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in the real world:  list and possible solutions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738" y="1638556"/>
            <a:ext cx="73569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 to be included in the experimental design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95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3"/>
    </mc:Choice>
    <mc:Fallback xmlns="">
      <p:transition spd="slow" advTm="1946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52" y="2614291"/>
            <a:ext cx="121054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</a:t>
            </a:r>
            <a:r>
              <a:rPr lang="en-US" sz="3000" dirty="0" smtClean="0">
                <a:solidFill>
                  <a:srgbClr val="FF0000"/>
                </a:solidFill>
              </a:rPr>
              <a:t>Software </a:t>
            </a:r>
            <a:r>
              <a:rPr lang="en-US" sz="3000" dirty="0">
                <a:solidFill>
                  <a:srgbClr val="FF0000"/>
                </a:solidFill>
              </a:rPr>
              <a:t>error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3575592" y="3562797"/>
            <a:ext cx="5388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</a:t>
            </a:r>
            <a:r>
              <a:rPr lang="en-US" sz="3000" smtClean="0"/>
              <a:t>to the Acquisition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>
                    <a:solidFill>
                      <a:srgbClr val="FF0000"/>
                    </a:solidFill>
                  </a:rPr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>
          <a:xfrm>
            <a:off x="1219197" y="324494"/>
            <a:ext cx="11030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Barriers to the use of brain volume in real world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Errors due </a:t>
            </a:r>
            <a:r>
              <a:rPr lang="en-US" sz="3000" smtClean="0"/>
              <a:t>to the Image </a:t>
            </a:r>
            <a:r>
              <a:rPr lang="en-US" sz="3000" dirty="0" smtClean="0"/>
              <a:t>Acquisition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83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0263" r="7913" b="6404"/>
          <a:stretch>
            <a:fillRect/>
          </a:stretch>
        </p:blipFill>
        <p:spPr bwMode="auto">
          <a:xfrm>
            <a:off x="1186499" y="1464803"/>
            <a:ext cx="4688085" cy="151288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53882" dir="2700000" algn="ctr" rotWithShape="0">
              <a:srgbClr val="C0C0C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69" y="3079991"/>
            <a:ext cx="2911078" cy="34178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53882" dir="2700000" algn="ctr" rotWithShape="0">
              <a:srgbClr val="C0C0C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66" name="Group 106"/>
          <p:cNvGraphicFramePr>
            <a:graphicFrameLocks noGrp="1"/>
          </p:cNvGraphicFramePr>
          <p:nvPr/>
        </p:nvGraphicFramePr>
        <p:xfrm>
          <a:off x="6138867" y="1698223"/>
          <a:ext cx="4936331" cy="5016491"/>
        </p:xfrm>
        <a:graphic>
          <a:graphicData uri="http://schemas.openxmlformats.org/drawingml/2006/table">
            <a:tbl>
              <a:tblPr/>
              <a:tblGrid>
                <a:gridCol w="964406"/>
                <a:gridCol w="3971925"/>
              </a:tblGrid>
              <a:tr h="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Features</a:t>
                      </a:r>
                    </a:p>
                  </a:txBody>
                  <a:tcPr marL="20250" marR="2025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Manual methods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Bicaudate ratio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The minimum intercaudate distance divided by brain width along same line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Brain width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Distance between two points on the cortical surface, measured at the same level as lateral ventricle width on axial slides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Corpus callosum area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Measured on midsagital T1-weighted image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5951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Training of the hippocampus, amygdata, entothinal cortex, paraippocampus, cholinergic nuclei of the basal forebrain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Several anatomical protocols available for delineation of these structures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M/P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Ratio of midbrain-to-pons areas measured on midsagital T1-weighted image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MCP width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Distance between the superior and inferior borders of the MCP, as delimited by the peripeduncular CSF spaces of the pontocerebellar cisterns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MRPI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Value obtained by multiplying the pons to midbrain areas by the MCP-to-SCP widths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Third and lateral ventricle width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Determined along a plane corresponding to the anteroposterior midpoint of the ventricle on axial slices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Semi automated methods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Anatomatic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Segmentation algorithm for ventricles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Cavalieri method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Stereological method where brain volumes are obtained by the sum of the points counted on all the sections of the structure of interest multiplied by the sectioning intervals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Fuzzy connectedness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 operator identifies points of GM, WM and CSF, each of which is then automatically detected as a fuzzy connected object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828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ILAB4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Segmentation of thin-slice T1-weighted images based on a modifies watershed transform and an automatic histogram analysis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Losseff method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large central volume of the brain is defined based on anatomical criteria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MIDAS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Thresholding technique for measurement of ventricle volumes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SABRE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Use of individualized Talairach brain maps for brain regions in each hemisphere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Seed growing technique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Intensity threshold-based algorithm propagating from a seed positioned in any part of the brain parenchyma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Automated methods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Alfano method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Multispectral methods based on the relaxometric features of brain tissues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BBSI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Measurement of total volume difference between serial scans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BICCR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Digital morphometry for intracerial cavity classification and Bayesian tissue classification into GM, WM, lesions and CSF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BPF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Ratio of the volume of parenchymal brain tissue to the total volume within the outer surface of the brain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BICVR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Ratio of brain volume to intracranial volume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Central cerebral volume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Volume of four to seven (depending on the thickness) axial slices from the central portion of the brain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Chupin methos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Use of simultaneous region deformation driver by probabilistic and anatomical priors for hippocampus and amygdala segmentation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CIVET algorithm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Series of algorithms for corticomeatric analysis of MRI images including tissue classification and segmentation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414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Cortical pattern matching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Surface-based cortical modelling and 3D GM mapping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DBM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Variant of VBM in which brain volumes are compared on the basis of the deformation fields required to register them onto a common template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FIRST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Subcortical brain segmentation using Bayesian shape and appearance models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Freesurfer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Calculation of the cortical thickness after inflation of the folded cortical surface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HAMMER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High-dimensional warping of brain images producing gyral and subcortical brain structures and tissue density maps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Histogram segmentation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Brain extraction and segmentation technique optimised for 2D T1-weighted images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IBA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Percent ratio of the supratentorial brain parenchyma to supratentorial parenchyma and CSF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Localinfo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Entropy-based segmentation algorithm for subcortical brain structures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Segmentation propagation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Deformation field applied to the segmentation of the baseline brain and then automatically propagated through serial images to provide an estimate of volume change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SIENAx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Global and tissue-type volumes normalised for subject head size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SIENA, SIENAr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Percent brain volume change (PBVC) assessed by estimating the local shift in brain edges across the brain and its voxelwise extension for regional assessment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28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SPM-based segmentation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Prior spatial information are used to classify voxels according to their location and signal intensity features as GM, Wm and CSF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16669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STAND score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Score based in the voxelwise degree and pattern of atrophy of a scan in comparison to the scans of a large database of well characterised AD and cognitively normal subjects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Support vector machines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Multidimensional classification of cerebral region (e.g. hippocampus) shape features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TDS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Brain tissues are identified by projecting anatomically labelled images of a template brain onto images of the patients brain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1928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3DVIEWNIX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data-, machine- and application-independent software system for the visualization and analysis of multidimensional images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VBM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Characterising regional volume and tissue ‘concentration’ differences throughout global brain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555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WBR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Ratio of the difference between </a:t>
                      </a:r>
                      <a:r>
                        <a:rPr kumimoji="0" lang="en-GB" sz="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intradural</a:t>
                      </a:r>
                      <a:r>
                        <a:rPr kumimoji="0" lang="en-GB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and CSF volumes to </a:t>
                      </a:r>
                      <a:r>
                        <a:rPr kumimoji="0" lang="en-GB" sz="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intradural</a:t>
                      </a:r>
                      <a:r>
                        <a:rPr kumimoji="0" lang="en-GB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volumes</a:t>
                      </a:r>
                    </a:p>
                  </a:txBody>
                  <a:tcPr marL="20250" marR="202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FD1"/>
                    </a:solidFill>
                  </a:tcPr>
                </a:tc>
              </a:tr>
            </a:tbl>
          </a:graphicData>
        </a:graphic>
      </p:graphicFrame>
      <p:sp>
        <p:nvSpPr>
          <p:cNvPr id="239708" name="Text Box 92"/>
          <p:cNvSpPr txBox="1">
            <a:spLocks noChangeArrowheads="1"/>
          </p:cNvSpPr>
          <p:nvPr/>
        </p:nvSpPr>
        <p:spPr bwMode="auto">
          <a:xfrm>
            <a:off x="6117431" y="1446950"/>
            <a:ext cx="496490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b="1">
                <a:solidFill>
                  <a:srgbClr val="E44C16"/>
                </a:solidFill>
                <a:ea typeface="MS PGothic" charset="0"/>
                <a:cs typeface="MS PGothic" charset="0"/>
              </a:rPr>
              <a:t>MRI-based methods for measuring brain volumes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417369" y="6605972"/>
            <a:ext cx="1782198" cy="207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6746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14290" y="456407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Which software?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2523997"/>
      </p:ext>
    </p:extLst>
  </p:cSld>
  <p:clrMapOvr>
    <a:masterClrMapping/>
  </p:clrMapOvr>
  <p:transition advTm="1732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44" y="1421027"/>
            <a:ext cx="558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Definition of measurement for a MR image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844" y="2582559"/>
            <a:ext cx="117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Review of the most important barriers to the use of atrophy measurement in the real world: 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ist and possible solutions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8844" y="4113423"/>
            <a:ext cx="1139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ormative rates of atrophy: a lack for the clinical use of brain volume measurement in the</a:t>
            </a:r>
          </a:p>
          <a:p>
            <a:r>
              <a:rPr lang="en-US" sz="2400" dirty="0" smtClean="0"/>
              <a:t> real world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55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"/>
    </mc:Choice>
    <mc:Fallback xmlns="">
      <p:transition spd="slow" advTm="114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610" y="1971481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1) CROSS-SECTIONA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L ANALYSIS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610" y="4633054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LONGITUDINAL ANALYSIS</a:t>
            </a:r>
          </a:p>
        </p:txBody>
      </p:sp>
      <p:sp>
        <p:nvSpPr>
          <p:cNvPr id="6" name="Up Arrow 5"/>
          <p:cNvSpPr/>
          <p:nvPr/>
        </p:nvSpPr>
        <p:spPr>
          <a:xfrm rot="5400000">
            <a:off x="5089735" y="1496330"/>
            <a:ext cx="521361" cy="2193582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1"/>
          <p:cNvSpPr txBox="1">
            <a:spLocks/>
          </p:cNvSpPr>
          <p:nvPr/>
        </p:nvSpPr>
        <p:spPr>
          <a:xfrm>
            <a:off x="6447207" y="1999547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8" name="Up Arrow 7"/>
          <p:cNvSpPr/>
          <p:nvPr/>
        </p:nvSpPr>
        <p:spPr>
          <a:xfrm rot="4141591">
            <a:off x="5023462" y="3377997"/>
            <a:ext cx="521361" cy="2426678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Up Arrow 8"/>
          <p:cNvSpPr/>
          <p:nvPr/>
        </p:nvSpPr>
        <p:spPr>
          <a:xfrm rot="6185224">
            <a:off x="5028727" y="4368958"/>
            <a:ext cx="521361" cy="235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/>
          <p:cNvSpPr txBox="1">
            <a:spLocks/>
          </p:cNvSpPr>
          <p:nvPr/>
        </p:nvSpPr>
        <p:spPr>
          <a:xfrm>
            <a:off x="6447207" y="3607488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19562" y="5204554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REGISTRATION METHOD</a:t>
            </a:r>
          </a:p>
        </p:txBody>
      </p:sp>
    </p:spTree>
    <p:extLst>
      <p:ext uri="{BB962C8B-B14F-4D97-AF65-F5344CB8AC3E}">
        <p14:creationId xmlns:p14="http://schemas.microsoft.com/office/powerpoint/2010/main" val="1647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4"/>
    </mc:Choice>
    <mc:Fallback xmlns="">
      <p:transition spd="slow" advTm="2077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610" y="1971481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1) CROSS-SECTIONA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L ANALYSIS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610" y="4633054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LONGITUDINAL ANALYSIS</a:t>
            </a:r>
          </a:p>
        </p:txBody>
      </p:sp>
      <p:sp>
        <p:nvSpPr>
          <p:cNvPr id="6" name="Up Arrow 5"/>
          <p:cNvSpPr/>
          <p:nvPr/>
        </p:nvSpPr>
        <p:spPr>
          <a:xfrm rot="5400000">
            <a:off x="5089735" y="1496330"/>
            <a:ext cx="521361" cy="2193582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1"/>
          <p:cNvSpPr txBox="1">
            <a:spLocks/>
          </p:cNvSpPr>
          <p:nvPr/>
        </p:nvSpPr>
        <p:spPr>
          <a:xfrm>
            <a:off x="6447207" y="1999547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8" name="Up Arrow 7"/>
          <p:cNvSpPr/>
          <p:nvPr/>
        </p:nvSpPr>
        <p:spPr>
          <a:xfrm rot="4141591">
            <a:off x="5023462" y="3377997"/>
            <a:ext cx="521361" cy="2426678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Up Arrow 8"/>
          <p:cNvSpPr/>
          <p:nvPr/>
        </p:nvSpPr>
        <p:spPr>
          <a:xfrm rot="6185224">
            <a:off x="5028727" y="4368958"/>
            <a:ext cx="521361" cy="235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/>
          <p:cNvSpPr txBox="1">
            <a:spLocks/>
          </p:cNvSpPr>
          <p:nvPr/>
        </p:nvSpPr>
        <p:spPr>
          <a:xfrm>
            <a:off x="6447207" y="3607488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19562" y="5204554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REGISTRATION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1070" y="2928186"/>
            <a:ext cx="226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Error ~ 0.5-1%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20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8"/>
    </mc:Choice>
    <mc:Fallback xmlns="">
      <p:transition spd="slow" advTm="2421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610" y="1971481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1) CROSS-SECTIONA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L ANALYSIS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610" y="4633054"/>
            <a:ext cx="4001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LONGITUDINAL ANALYSIS</a:t>
            </a:r>
          </a:p>
        </p:txBody>
      </p:sp>
      <p:sp>
        <p:nvSpPr>
          <p:cNvPr id="6" name="Up Arrow 5"/>
          <p:cNvSpPr/>
          <p:nvPr/>
        </p:nvSpPr>
        <p:spPr>
          <a:xfrm rot="5400000">
            <a:off x="5089735" y="1496330"/>
            <a:ext cx="521361" cy="2193582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1"/>
          <p:cNvSpPr txBox="1">
            <a:spLocks/>
          </p:cNvSpPr>
          <p:nvPr/>
        </p:nvSpPr>
        <p:spPr>
          <a:xfrm>
            <a:off x="6447207" y="1999547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8" name="Up Arrow 7"/>
          <p:cNvSpPr/>
          <p:nvPr/>
        </p:nvSpPr>
        <p:spPr>
          <a:xfrm rot="4141591">
            <a:off x="5023462" y="3377997"/>
            <a:ext cx="521361" cy="2426678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Up Arrow 8"/>
          <p:cNvSpPr/>
          <p:nvPr/>
        </p:nvSpPr>
        <p:spPr>
          <a:xfrm rot="6185224">
            <a:off x="5028727" y="4368958"/>
            <a:ext cx="521361" cy="235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/>
          <p:cNvSpPr txBox="1">
            <a:spLocks/>
          </p:cNvSpPr>
          <p:nvPr/>
        </p:nvSpPr>
        <p:spPr>
          <a:xfrm>
            <a:off x="6447207" y="3607488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SEGMENTATION METHOD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19562" y="5204554"/>
            <a:ext cx="3636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REGISTRATION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1070" y="5473684"/>
            <a:ext cx="254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Error ~ 0.1-0.5%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3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1690688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software can be </a:t>
            </a:r>
            <a:r>
              <a:rPr lang="en-US" sz="3200" dirty="0" err="1" smtClean="0"/>
              <a:t>optimised</a:t>
            </a:r>
            <a:r>
              <a:rPr lang="en-US" sz="3200" dirty="0" smtClean="0"/>
              <a:t> depending on the studied population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0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950"/>
            <a:ext cx="6631459" cy="3356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software can be </a:t>
            </a:r>
            <a:r>
              <a:rPr lang="en-US" sz="3200" dirty="0" err="1" smtClean="0"/>
              <a:t>optimised</a:t>
            </a:r>
            <a:r>
              <a:rPr lang="en-US" sz="3200" dirty="0" smtClean="0"/>
              <a:t> depending on the </a:t>
            </a:r>
            <a:r>
              <a:rPr lang="en-US" sz="3200" dirty="0"/>
              <a:t>the studied </a:t>
            </a:r>
            <a:r>
              <a:rPr lang="en-US" sz="3200" dirty="0" smtClean="0"/>
              <a:t>population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5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8"/>
    </mc:Choice>
    <mc:Fallback xmlns="">
      <p:transition spd="slow" advTm="1543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software can be </a:t>
            </a:r>
            <a:r>
              <a:rPr lang="en-US" sz="3200" dirty="0" err="1" smtClean="0"/>
              <a:t>optimised</a:t>
            </a:r>
            <a:r>
              <a:rPr lang="en-US" sz="3200" dirty="0" smtClean="0"/>
              <a:t> depending </a:t>
            </a:r>
            <a:r>
              <a:rPr lang="en-US" sz="3200" dirty="0"/>
              <a:t>on the studied </a:t>
            </a:r>
            <a:r>
              <a:rPr lang="en-US" sz="3200" dirty="0" smtClean="0"/>
              <a:t>population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950"/>
            <a:ext cx="6631459" cy="3356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0" y="3267263"/>
            <a:ext cx="6954108" cy="32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9"/>
    </mc:Choice>
    <mc:Fallback xmlns="">
      <p:transition spd="slow" advTm="1299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262472"/>
            <a:ext cx="107233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Each software can be improved in </a:t>
            </a:r>
            <a:r>
              <a:rPr lang="en-US" sz="3200" dirty="0"/>
              <a:t>order to address the peculiar </a:t>
            </a:r>
          </a:p>
          <a:p>
            <a:r>
              <a:rPr lang="en-US" sz="3200" dirty="0"/>
              <a:t>MRI features of patients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90688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software can be </a:t>
            </a:r>
            <a:r>
              <a:rPr lang="en-US" sz="3200" dirty="0" err="1" smtClean="0"/>
              <a:t>optimised</a:t>
            </a:r>
            <a:r>
              <a:rPr lang="en-US" sz="3200" dirty="0" smtClean="0"/>
              <a:t> depending on the studied population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70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"/>
    </mc:Choice>
    <mc:Fallback xmlns="">
      <p:transition spd="slow" advTm="700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of Software: MRI of </a:t>
            </a:r>
            <a:r>
              <a:rPr lang="en-US" smtClean="0"/>
              <a:t>MS patients</a:t>
            </a:r>
            <a:endParaRPr lang="en-US" dirty="0"/>
          </a:p>
        </p:txBody>
      </p:sp>
      <p:pic>
        <p:nvPicPr>
          <p:cNvPr id="6" name="Picture 5" descr="ExampleT1.tiff"/>
          <p:cNvPicPr>
            <a:picLocks noChangeAspect="1"/>
          </p:cNvPicPr>
          <p:nvPr/>
        </p:nvPicPr>
        <p:blipFill>
          <a:blip r:embed="rId3"/>
          <a:srcRect l="17710" t="11685" r="18703" b="6876"/>
          <a:stretch>
            <a:fillRect/>
          </a:stretch>
        </p:blipFill>
        <p:spPr>
          <a:xfrm>
            <a:off x="306643" y="1443171"/>
            <a:ext cx="4107709" cy="5168577"/>
          </a:xfrm>
          <a:prstGeom prst="rect">
            <a:avLst/>
          </a:prstGeom>
        </p:spPr>
      </p:pic>
      <p:pic>
        <p:nvPicPr>
          <p:cNvPr id="7" name="Picture 6" descr="ExampleT1_segmented.tiff"/>
          <p:cNvPicPr>
            <a:picLocks noChangeAspect="1"/>
          </p:cNvPicPr>
          <p:nvPr/>
        </p:nvPicPr>
        <p:blipFill>
          <a:blip r:embed="rId4"/>
          <a:srcRect l="17754" t="12045" r="19114" b="6652"/>
          <a:stretch>
            <a:fillRect/>
          </a:stretch>
        </p:blipFill>
        <p:spPr>
          <a:xfrm>
            <a:off x="301124" y="1464059"/>
            <a:ext cx="4039206" cy="5160019"/>
          </a:xfrm>
          <a:prstGeom prst="rect">
            <a:avLst/>
          </a:prstGeom>
        </p:spPr>
      </p:pic>
      <p:pic>
        <p:nvPicPr>
          <p:cNvPr id="8" name="Picture 7" descr="ExampleT1_segmented_cleaned.tiff"/>
          <p:cNvPicPr>
            <a:picLocks noChangeAspect="1"/>
          </p:cNvPicPr>
          <p:nvPr/>
        </p:nvPicPr>
        <p:blipFill>
          <a:blip r:embed="rId5"/>
          <a:srcRect l="17910" t="12225" r="18553" b="6832"/>
          <a:stretch>
            <a:fillRect/>
          </a:stretch>
        </p:blipFill>
        <p:spPr>
          <a:xfrm>
            <a:off x="304801" y="1474549"/>
            <a:ext cx="4084847" cy="5137200"/>
          </a:xfrm>
          <a:prstGeom prst="rect">
            <a:avLst/>
          </a:prstGeom>
        </p:spPr>
      </p:pic>
      <p:grpSp>
        <p:nvGrpSpPr>
          <p:cNvPr id="9" name="Group 5"/>
          <p:cNvGrpSpPr>
            <a:grpSpLocks noChangeAspect="1"/>
          </p:cNvGrpSpPr>
          <p:nvPr/>
        </p:nvGrpSpPr>
        <p:grpSpPr>
          <a:xfrm>
            <a:off x="8635246" y="1355963"/>
            <a:ext cx="2961033" cy="2348132"/>
            <a:chOff x="2034238" y="944965"/>
            <a:chExt cx="3610907" cy="2863489"/>
          </a:xfrm>
        </p:grpSpPr>
        <p:grpSp>
          <p:nvGrpSpPr>
            <p:cNvPr id="10" name="Group 6"/>
            <p:cNvGrpSpPr/>
            <p:nvPr/>
          </p:nvGrpSpPr>
          <p:grpSpPr>
            <a:xfrm>
              <a:off x="2034238" y="956921"/>
              <a:ext cx="3610907" cy="2851533"/>
              <a:chOff x="70877" y="1598654"/>
              <a:chExt cx="3610907" cy="285153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rcRect l="13242" t="14579" r="6486" b="9050"/>
              <a:stretch>
                <a:fillRect/>
              </a:stretch>
            </p:blipFill>
            <p:spPr>
              <a:xfrm>
                <a:off x="70877" y="1598654"/>
                <a:ext cx="3610907" cy="2851533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57929" y="1660672"/>
                <a:ext cx="1680925" cy="70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675132" y="1320903"/>
              <a:ext cx="527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41768" y="944965"/>
              <a:ext cx="917247" cy="405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WM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54865" y="3388693"/>
              <a:ext cx="7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Lesion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 l="-208" r="1813"/>
          <a:stretch>
            <a:fillRect/>
          </a:stretch>
        </p:blipFill>
        <p:spPr>
          <a:xfrm>
            <a:off x="4911521" y="1355963"/>
            <a:ext cx="3290490" cy="25633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11521" y="6573234"/>
            <a:ext cx="7204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Nakamura et al. </a:t>
            </a:r>
            <a:r>
              <a:rPr lang="en-US" sz="1400" dirty="0" err="1" smtClean="0"/>
              <a:t>Neuroimage</a:t>
            </a:r>
            <a:r>
              <a:rPr lang="en-US" sz="1400" dirty="0" smtClean="0"/>
              <a:t> 2009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1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7"/>
    </mc:Choice>
    <mc:Fallback xmlns="">
      <p:transition spd="slow" advTm="8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2604" r="47689" b="2502"/>
          <a:stretch>
            <a:fillRect/>
          </a:stretch>
        </p:blipFill>
        <p:spPr>
          <a:xfrm>
            <a:off x="9312867" y="5304045"/>
            <a:ext cx="2146250" cy="14733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l="53147" r="2785"/>
          <a:stretch>
            <a:fillRect/>
          </a:stretch>
        </p:blipFill>
        <p:spPr>
          <a:xfrm>
            <a:off x="9501809" y="3889230"/>
            <a:ext cx="1888712" cy="14733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7251" t="23" r="6634" b="3740"/>
          <a:stretch>
            <a:fillRect/>
          </a:stretch>
        </p:blipFill>
        <p:spPr>
          <a:xfrm>
            <a:off x="4971198" y="3956531"/>
            <a:ext cx="3542346" cy="257950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11521" y="6573234"/>
            <a:ext cx="7204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Nakamura et al. </a:t>
            </a:r>
            <a:r>
              <a:rPr lang="en-US" sz="1400" dirty="0" err="1" smtClean="0"/>
              <a:t>Neuroimage</a:t>
            </a:r>
            <a:r>
              <a:rPr lang="en-US" sz="1400" dirty="0" smtClean="0"/>
              <a:t> 2009, </a:t>
            </a:r>
            <a:r>
              <a:rPr lang="en-US" sz="1400" dirty="0" err="1" smtClean="0"/>
              <a:t>Battaglini</a:t>
            </a:r>
            <a:r>
              <a:rPr lang="en-US" sz="1400" dirty="0" smtClean="0"/>
              <a:t> et al. HBM 2012</a:t>
            </a:r>
            <a:endParaRPr lang="en-US" sz="1400" dirty="0"/>
          </a:p>
        </p:txBody>
      </p:sp>
      <p:grpSp>
        <p:nvGrpSpPr>
          <p:cNvPr id="20" name="Group 5"/>
          <p:cNvGrpSpPr>
            <a:grpSpLocks noChangeAspect="1"/>
          </p:cNvGrpSpPr>
          <p:nvPr/>
        </p:nvGrpSpPr>
        <p:grpSpPr>
          <a:xfrm>
            <a:off x="8635246" y="1355963"/>
            <a:ext cx="2961033" cy="2348132"/>
            <a:chOff x="2034238" y="944965"/>
            <a:chExt cx="3610907" cy="2863489"/>
          </a:xfrm>
        </p:grpSpPr>
        <p:grpSp>
          <p:nvGrpSpPr>
            <p:cNvPr id="22" name="Group 6"/>
            <p:cNvGrpSpPr/>
            <p:nvPr/>
          </p:nvGrpSpPr>
          <p:grpSpPr>
            <a:xfrm>
              <a:off x="2034238" y="956921"/>
              <a:ext cx="3610907" cy="2851533"/>
              <a:chOff x="70877" y="1598654"/>
              <a:chExt cx="3610907" cy="28515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/>
              <a:srcRect l="13242" t="14579" r="6486" b="9050"/>
              <a:stretch>
                <a:fillRect/>
              </a:stretch>
            </p:blipFill>
            <p:spPr>
              <a:xfrm>
                <a:off x="70877" y="1598654"/>
                <a:ext cx="3610907" cy="2851533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57929" y="1660672"/>
                <a:ext cx="1680925" cy="70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675132" y="1320903"/>
              <a:ext cx="527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1768" y="944965"/>
              <a:ext cx="917247" cy="405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WM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4865" y="3388693"/>
              <a:ext cx="7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Lesion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l="-208" r="1813"/>
          <a:stretch>
            <a:fillRect/>
          </a:stretch>
        </p:blipFill>
        <p:spPr>
          <a:xfrm>
            <a:off x="4911521" y="1355963"/>
            <a:ext cx="3290490" cy="2563368"/>
          </a:xfrm>
          <a:prstGeom prst="rect">
            <a:avLst/>
          </a:prstGeom>
        </p:spPr>
      </p:pic>
      <p:pic>
        <p:nvPicPr>
          <p:cNvPr id="29" name="Picture 28" descr="ExampleT1.tiff"/>
          <p:cNvPicPr>
            <a:picLocks noChangeAspect="1"/>
          </p:cNvPicPr>
          <p:nvPr/>
        </p:nvPicPr>
        <p:blipFill>
          <a:blip r:embed="rId6"/>
          <a:srcRect l="17710" t="11685" r="18703" b="6876"/>
          <a:stretch>
            <a:fillRect/>
          </a:stretch>
        </p:blipFill>
        <p:spPr>
          <a:xfrm>
            <a:off x="306643" y="1443171"/>
            <a:ext cx="4107709" cy="5168577"/>
          </a:xfrm>
          <a:prstGeom prst="rect">
            <a:avLst/>
          </a:prstGeom>
        </p:spPr>
      </p:pic>
      <p:pic>
        <p:nvPicPr>
          <p:cNvPr id="30" name="Picture 29" descr="ExampleT1_segmented.tiff"/>
          <p:cNvPicPr>
            <a:picLocks noChangeAspect="1"/>
          </p:cNvPicPr>
          <p:nvPr/>
        </p:nvPicPr>
        <p:blipFill>
          <a:blip r:embed="rId7"/>
          <a:srcRect l="17754" t="12045" r="19114" b="6652"/>
          <a:stretch>
            <a:fillRect/>
          </a:stretch>
        </p:blipFill>
        <p:spPr>
          <a:xfrm>
            <a:off x="301124" y="1464059"/>
            <a:ext cx="4039206" cy="5160019"/>
          </a:xfrm>
          <a:prstGeom prst="rect">
            <a:avLst/>
          </a:prstGeom>
        </p:spPr>
      </p:pic>
      <p:pic>
        <p:nvPicPr>
          <p:cNvPr id="31" name="Picture 30" descr="ExampleT1_segmented_cleaned.tiff"/>
          <p:cNvPicPr>
            <a:picLocks noChangeAspect="1"/>
          </p:cNvPicPr>
          <p:nvPr/>
        </p:nvPicPr>
        <p:blipFill>
          <a:blip r:embed="rId8"/>
          <a:srcRect l="17910" t="12225" r="18553" b="6832"/>
          <a:stretch>
            <a:fillRect/>
          </a:stretch>
        </p:blipFill>
        <p:spPr>
          <a:xfrm>
            <a:off x="304801" y="1474549"/>
            <a:ext cx="4084847" cy="5137200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Error of Software: MRI of </a:t>
            </a:r>
            <a:r>
              <a:rPr lang="en-US" smtClean="0"/>
              <a:t>MS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207606"/>
              </p:ext>
            </p:extLst>
          </p:nvPr>
        </p:nvGraphicFramePr>
        <p:xfrm>
          <a:off x="1287383" y="2336723"/>
          <a:ext cx="8638257" cy="4309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419"/>
                <a:gridCol w="2879419"/>
                <a:gridCol w="2879419"/>
              </a:tblGrid>
              <a:tr h="113774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Global WM intensity distribution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Local</a:t>
                      </a:r>
                      <a:r>
                        <a:rPr lang="en-US" sz="2400" baseline="0" dirty="0" smtClean="0"/>
                        <a:t> WM intensity distribution</a:t>
                      </a:r>
                      <a:endParaRPr lang="en-US" sz="2400" dirty="0"/>
                    </a:p>
                  </a:txBody>
                  <a:tcPr/>
                </a:tc>
              </a:tr>
              <a:tr h="161730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Gaussian</a:t>
                      </a:r>
                      <a:r>
                        <a:rPr lang="en-US" sz="2400" baseline="0" dirty="0" smtClean="0"/>
                        <a:t> Kernel Based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Chard et al </a:t>
                      </a:r>
                    </a:p>
                    <a:p>
                      <a:r>
                        <a:rPr lang="en-US" sz="2400" dirty="0" smtClean="0"/>
                        <a:t>(J</a:t>
                      </a:r>
                      <a:r>
                        <a:rPr lang="en-US" sz="2400" baseline="0" dirty="0" smtClean="0"/>
                        <a:t> Mag Res Imaging, 2010)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Sdika</a:t>
                      </a:r>
                      <a:r>
                        <a:rPr lang="en-US" sz="2400" dirty="0" smtClean="0"/>
                        <a:t> et al (Human Brain Mapping</a:t>
                      </a:r>
                      <a:r>
                        <a:rPr lang="en-US" sz="2400" baseline="0" dirty="0" smtClean="0"/>
                        <a:t> 2009)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9370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 parametric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Battaglini</a:t>
                      </a:r>
                      <a:r>
                        <a:rPr lang="en-US" sz="2400" baseline="0" dirty="0" smtClean="0"/>
                        <a:t> et al </a:t>
                      </a:r>
                      <a:r>
                        <a:rPr lang="en-US" sz="2400" dirty="0" smtClean="0"/>
                        <a:t>(Human Brain Mapping</a:t>
                      </a:r>
                      <a:r>
                        <a:rPr lang="en-US" sz="2400" baseline="0" dirty="0" smtClean="0"/>
                        <a:t> 2012)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Error of Software: MRI of </a:t>
            </a:r>
            <a:r>
              <a:rPr lang="en-US" smtClean="0"/>
              <a:t>MS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1"/>
    </mc:Choice>
    <mc:Fallback xmlns="">
      <p:transition spd="slow" advTm="1807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836" y="324494"/>
            <a:ext cx="8181109" cy="1325563"/>
          </a:xfrm>
        </p:spPr>
        <p:txBody>
          <a:bodyPr/>
          <a:lstStyle/>
          <a:p>
            <a:r>
              <a:rPr lang="en-US" dirty="0" smtClean="0"/>
              <a:t>Quantification of a measure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>
          <a:xfrm>
            <a:off x="558665" y="1922094"/>
            <a:ext cx="4359700" cy="2852659"/>
          </a:xfrm>
        </p:spPr>
      </p:pic>
      <p:grpSp>
        <p:nvGrpSpPr>
          <p:cNvPr id="5" name="Group 4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6579" y="4405725"/>
            <a:ext cx="290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Thing to be measured: TABLE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52228" y="4405421"/>
            <a:ext cx="281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that measures: RULER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2"/>
    </mc:Choice>
    <mc:Fallback xmlns="">
      <p:transition spd="slow" advTm="1183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317" y="2748264"/>
            <a:ext cx="9633167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 err="1"/>
              <a:t>optimise</a:t>
            </a:r>
            <a:r>
              <a:rPr lang="en-US" sz="2600" dirty="0"/>
              <a:t> the software parameters for the specific analysis</a:t>
            </a:r>
          </a:p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/>
              <a:t>Do not change version of the software during the experiment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638556"/>
            <a:ext cx="33947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Physiological </a:t>
            </a:r>
            <a:r>
              <a:rPr lang="en-US" sz="2600" dirty="0" smtClean="0"/>
              <a:t>variation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48964"/>
            <a:ext cx="11089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Review of the most important barriers to the use of atrophy measurement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in the real world:  list and possible solutions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738" y="1638556"/>
            <a:ext cx="73569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 to be included in the experimental design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309664"/>
            <a:ext cx="3364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600" dirty="0" smtClean="0"/>
              <a:t>Error of the software</a:t>
            </a:r>
            <a:endParaRPr lang="en-US" sz="2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4291" y="2316775"/>
            <a:ext cx="16764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692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"/>
    </mc:Choice>
    <mc:Fallback xmlns="">
      <p:transition spd="slow" advTm="27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>
                    <a:solidFill>
                      <a:srgbClr val="FF0000"/>
                    </a:solidFill>
                  </a:rPr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</a:t>
            </a:r>
            <a:r>
              <a:rPr lang="en-US" sz="3000" dirty="0"/>
              <a:t>Software error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Variations due to the Image Acquisition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Errors due </a:t>
            </a:r>
            <a:r>
              <a:rPr lang="en-US" sz="3000" smtClean="0"/>
              <a:t>to the Image </a:t>
            </a:r>
            <a:r>
              <a:rPr lang="en-US" sz="3000" dirty="0" smtClean="0"/>
              <a:t>Acquisition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996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"/>
    </mc:Choice>
    <mc:Fallback xmlns="">
      <p:transition spd="slow" advTm="4513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47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"/>
    </mc:Choice>
    <mc:Fallback xmlns="">
      <p:transition spd="slow" advTm="1111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</a:t>
            </a:r>
            <a:r>
              <a:rPr lang="en-US" dirty="0" smtClean="0">
                <a:solidFill>
                  <a:srgbClr val="FF0000"/>
                </a:solidFill>
              </a:rPr>
              <a:t>Different vendor?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58633" r="47980" b="23761"/>
          <a:stretch/>
        </p:blipFill>
        <p:spPr>
          <a:xfrm>
            <a:off x="2804423" y="4129393"/>
            <a:ext cx="5737848" cy="2183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2"/>
          <a:stretch/>
        </p:blipFill>
        <p:spPr>
          <a:xfrm>
            <a:off x="2792634" y="3846508"/>
            <a:ext cx="5749637" cy="28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59006"/>
            <a:ext cx="2397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Potvin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NeuroImage</a:t>
            </a:r>
            <a:r>
              <a:rPr lang="en-US" sz="1400" dirty="0" smtClean="0"/>
              <a:t> 2016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368682" y="4826899"/>
            <a:ext cx="2708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Thalamus L: Not significant</a:t>
            </a:r>
          </a:p>
          <a:p>
            <a:r>
              <a:rPr lang="en-US" dirty="0" smtClean="0"/>
              <a:t>Thalamus R: -250 mm</a:t>
            </a:r>
            <a:r>
              <a:rPr lang="en-US" baseline="30000" dirty="0" smtClean="0"/>
              <a:t>3 </a:t>
            </a:r>
          </a:p>
          <a:p>
            <a:r>
              <a:rPr lang="en-US" dirty="0" smtClean="0"/>
              <a:t>(Philips Vs Siemens)</a:t>
            </a:r>
          </a:p>
        </p:txBody>
      </p:sp>
    </p:spTree>
    <p:extLst>
      <p:ext uri="{BB962C8B-B14F-4D97-AF65-F5344CB8AC3E}">
        <p14:creationId xmlns:p14="http://schemas.microsoft.com/office/powerpoint/2010/main" val="21405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0"/>
    </mc:Choice>
    <mc:Fallback xmlns="">
      <p:transition spd="slow" advTm="5232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</a:t>
            </a:r>
            <a:r>
              <a:rPr lang="en-US" dirty="0" smtClean="0">
                <a:solidFill>
                  <a:srgbClr val="FF0000"/>
                </a:solidFill>
              </a:rPr>
              <a:t>Different vendor? YES </a:t>
            </a:r>
            <a:r>
              <a:rPr lang="en-US" dirty="0" smtClean="0"/>
              <a:t>(due to different coil, changing SNR)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8"/>
    </mc:Choice>
    <mc:Fallback xmlns="">
      <p:transition spd="slow" advTm="8118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</a:t>
            </a:r>
            <a:r>
              <a:rPr lang="en-US" dirty="0" smtClean="0">
                <a:solidFill>
                  <a:srgbClr val="FF0000"/>
                </a:solidFill>
              </a:rPr>
              <a:t>Different Magnetic Strength?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42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"/>
    </mc:Choice>
    <mc:Fallback xmlns="">
      <p:transition spd="slow" advTm="122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</a:t>
            </a:r>
            <a:r>
              <a:rPr lang="en-US" dirty="0" smtClean="0">
                <a:solidFill>
                  <a:srgbClr val="FF0000"/>
                </a:solidFill>
              </a:rPr>
              <a:t>Different Magnetic Strength?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t="22424" b="59798"/>
          <a:stretch/>
        </p:blipFill>
        <p:spPr>
          <a:xfrm>
            <a:off x="2806078" y="4128812"/>
            <a:ext cx="5737848" cy="2183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2"/>
          <a:stretch/>
        </p:blipFill>
        <p:spPr>
          <a:xfrm>
            <a:off x="2794288" y="3846508"/>
            <a:ext cx="5749637" cy="2828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559006"/>
            <a:ext cx="2397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Potvin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NeuroImage</a:t>
            </a:r>
            <a:r>
              <a:rPr lang="en-US" sz="1400" dirty="0" smtClean="0"/>
              <a:t> 2016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606188" y="4779619"/>
            <a:ext cx="274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Hippocampus L: -234 mm</a:t>
            </a:r>
            <a:r>
              <a:rPr lang="en-US" baseline="30000" dirty="0" smtClean="0"/>
              <a:t>3 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Hippocampus R: -298 mm</a:t>
            </a:r>
            <a:r>
              <a:rPr lang="en-US" baseline="30000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28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9"/>
    </mc:Choice>
    <mc:Fallback xmlns="">
      <p:transition spd="slow" advTm="2475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682046" cy="4351338"/>
          </a:xfrm>
        </p:spPr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</a:t>
            </a:r>
            <a:r>
              <a:rPr lang="en-US" dirty="0" smtClean="0">
                <a:solidFill>
                  <a:srgbClr val="FF0000"/>
                </a:solidFill>
              </a:rPr>
              <a:t>Different Magnetic Strength? YES </a:t>
            </a:r>
            <a:r>
              <a:rPr lang="en-US" dirty="0" smtClean="0"/>
              <a:t>(due to improved tissue contrast in 3T)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Different acquisition parameters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5"/>
    </mc:Choice>
    <mc:Fallback xmlns="">
      <p:transition spd="slow" advTm="6595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682046" cy="4351338"/>
          </a:xfrm>
        </p:spPr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 smtClean="0"/>
              <a:t> 3) </a:t>
            </a:r>
            <a:r>
              <a:rPr lang="en-US" dirty="0" smtClean="0">
                <a:solidFill>
                  <a:srgbClr val="FF0000"/>
                </a:solidFill>
              </a:rPr>
              <a:t>Different acquisition parameters?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9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"/>
    </mc:Choice>
    <mc:Fallback xmlns="">
      <p:transition spd="slow" advTm="3084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Different acquisition parameters?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5" y="3926634"/>
            <a:ext cx="2555558" cy="2858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49" y="3926634"/>
            <a:ext cx="2550996" cy="28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6"/>
    </mc:Choice>
    <mc:Fallback xmlns="">
      <p:transition spd="slow" advTm="250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836" y="324494"/>
            <a:ext cx="8181109" cy="1325563"/>
          </a:xfrm>
        </p:spPr>
        <p:txBody>
          <a:bodyPr/>
          <a:lstStyle/>
          <a:p>
            <a:r>
              <a:rPr lang="en-US" dirty="0" smtClean="0"/>
              <a:t>Quantification of a measure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>
          <a:xfrm>
            <a:off x="558665" y="1922094"/>
            <a:ext cx="4359700" cy="2852659"/>
          </a:xfrm>
        </p:spPr>
      </p:pic>
      <p:grpSp>
        <p:nvGrpSpPr>
          <p:cNvPr id="5" name="Group 4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6579" y="4405725"/>
            <a:ext cx="290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to be measured: TABLE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2228" y="4405421"/>
            <a:ext cx="281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that measures: RULER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39498" y="263926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✖️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8665243" y="2447974"/>
            <a:ext cx="346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=</a:t>
            </a:r>
            <a:endParaRPr lang="en-US" sz="8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83006" y="2848083"/>
            <a:ext cx="294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Length </a:t>
            </a:r>
            <a:r>
              <a:rPr lang="en-US" sz="2800" dirty="0" smtClean="0"/>
              <a:t>of the 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59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Different acquisition parameters?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47782" r="54909" b="37945"/>
          <a:stretch/>
        </p:blipFill>
        <p:spPr>
          <a:xfrm>
            <a:off x="7001496" y="2441749"/>
            <a:ext cx="3852983" cy="2049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47757" r="56476" b="37838"/>
          <a:stretch/>
        </p:blipFill>
        <p:spPr>
          <a:xfrm>
            <a:off x="7001496" y="4491614"/>
            <a:ext cx="3862422" cy="2054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5" y="3926634"/>
            <a:ext cx="2555558" cy="2858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49" y="3926634"/>
            <a:ext cx="2550996" cy="28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6"/>
    </mc:Choice>
    <mc:Fallback xmlns="">
      <p:transition spd="slow" advTm="1219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Different acquisition parameters?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47782" r="54909" b="37945"/>
          <a:stretch/>
        </p:blipFill>
        <p:spPr>
          <a:xfrm>
            <a:off x="7001496" y="2441749"/>
            <a:ext cx="3852983" cy="2049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47757" r="56476" b="37838"/>
          <a:stretch/>
        </p:blipFill>
        <p:spPr>
          <a:xfrm>
            <a:off x="7001496" y="4491614"/>
            <a:ext cx="3862422" cy="2054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32208" y="1825625"/>
            <a:ext cx="342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PBVC= -10%</a:t>
            </a:r>
            <a:endParaRPr lang="en-US" sz="36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5" y="3926634"/>
            <a:ext cx="2555558" cy="2858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49" y="3926634"/>
            <a:ext cx="2550996" cy="28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8"/>
    </mc:Choice>
    <mc:Fallback xmlns="">
      <p:transition spd="slow" advTm="13058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due to the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the atrophy measurement be affected by: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1) Different vendor</a:t>
            </a:r>
          </a:p>
          <a:p>
            <a:pPr marL="0" indent="0">
              <a:buNone/>
            </a:pPr>
            <a:r>
              <a:rPr lang="en-US" dirty="0" smtClean="0"/>
              <a:t> 2) Different Magnetic Strength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Different acquisition parameters? YES </a:t>
            </a:r>
            <a:r>
              <a:rPr lang="en-US" dirty="0" smtClean="0"/>
              <a:t>(Different TR and TE, with</a:t>
            </a:r>
          </a:p>
          <a:p>
            <a:pPr marL="0" indent="0">
              <a:buNone/>
            </a:pPr>
            <a:r>
              <a:rPr lang="en-US" dirty="0" smtClean="0"/>
              <a:t>the same vendor and magnetic strength, give different tissue contrast!)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3"/>
    </mc:Choice>
    <mc:Fallback xmlns="">
      <p:transition spd="slow" advTm="840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317" y="2748264"/>
            <a:ext cx="9633167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 err="1"/>
              <a:t>optimise</a:t>
            </a:r>
            <a:r>
              <a:rPr lang="en-US" sz="2600" dirty="0"/>
              <a:t> the software parameters for the specific analysis</a:t>
            </a:r>
          </a:p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/>
              <a:t>Do not change version of the software during the experiment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638556"/>
            <a:ext cx="33947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Physiological </a:t>
            </a:r>
            <a:r>
              <a:rPr lang="en-US" sz="2600" dirty="0" smtClean="0"/>
              <a:t>variation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48964"/>
            <a:ext cx="11089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Review of the most important barriers to the use of atrophy measurement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in the real world:  list and possible solutions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738" y="1638556"/>
            <a:ext cx="73569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 to be included in the experimental design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309664"/>
            <a:ext cx="3364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600" dirty="0" smtClean="0"/>
              <a:t>Error of the software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36742" y="3822261"/>
            <a:ext cx="59604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600" dirty="0"/>
              <a:t>Variation due to </a:t>
            </a:r>
            <a:r>
              <a:rPr lang="en-US" sz="2600" dirty="0" smtClean="0"/>
              <a:t>the image  acquisition: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6181411" y="3791484"/>
            <a:ext cx="1682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FF0000"/>
                </a:solidFill>
              </a:rPr>
              <a:t>SOLUTION</a:t>
            </a:r>
            <a:r>
              <a:rPr lang="en-US" sz="2800" smtClean="0"/>
              <a:t>: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66774" y="4233266"/>
            <a:ext cx="952857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do not </a:t>
            </a:r>
            <a:r>
              <a:rPr lang="en-US" sz="2600" dirty="0"/>
              <a:t>change hardware and software MRI equipment over time; </a:t>
            </a:r>
            <a:endParaRPr lang="en-US" sz="26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set </a:t>
            </a:r>
            <a:r>
              <a:rPr lang="en-US" sz="2600" dirty="0"/>
              <a:t>the best parameters to obtain high SNR and CNR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3554291" y="2316775"/>
            <a:ext cx="16764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701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6"/>
    </mc:Choice>
    <mc:Fallback xmlns="">
      <p:transition spd="slow" advTm="14956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smtClean="0"/>
                  <a:t>Change of Volume= True atrophy +</a:t>
                </a:r>
                <a14:m>
                  <m:oMath xmlns:m="http://schemas.openxmlformats.org/officeDocument/2006/math">
                    <m:r>
                      <a:rPr lang="en-GB" sz="5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l-GR" sz="5400" b="1" i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𝚺</m:t>
                    </m:r>
                  </m:oMath>
                </a14:m>
                <a:r>
                  <a:rPr lang="en-US" sz="3000" dirty="0" smtClean="0">
                    <a:solidFill>
                      <a:srgbClr val="FF0000"/>
                    </a:solidFill>
                  </a:rPr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81" y="1487978"/>
                <a:ext cx="6223242" cy="904222"/>
              </a:xfrm>
              <a:prstGeom prst="rect">
                <a:avLst/>
              </a:prstGeom>
              <a:blipFill rotWithShape="0">
                <a:blip r:embed="rId2"/>
                <a:stretch>
                  <a:fillRect l="-2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782221" y="302265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782219" y="400632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+ 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37852" y="2614291"/>
            <a:ext cx="11780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Change of Volume= True atrophy + Physiological variation + </a:t>
            </a:r>
            <a:r>
              <a:rPr lang="en-US" sz="3000" dirty="0"/>
              <a:t>Software error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59303" y="3576652"/>
            <a:ext cx="6464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Variations due to the Image Acquisition</a:t>
            </a:r>
            <a:endParaRPr 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3345865" y="4560322"/>
            <a:ext cx="6213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Errors due </a:t>
            </a:r>
            <a:r>
              <a:rPr lang="en-US" sz="3000" smtClean="0">
                <a:solidFill>
                  <a:srgbClr val="FF0000"/>
                </a:solidFill>
              </a:rPr>
              <a:t>to the Image </a:t>
            </a:r>
            <a:r>
              <a:rPr lang="en-US" sz="3000" dirty="0" smtClean="0">
                <a:solidFill>
                  <a:srgbClr val="FF0000"/>
                </a:solidFill>
              </a:rPr>
              <a:t>Acquisition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"/>
    </mc:Choice>
    <mc:Fallback xmlns="">
      <p:transition spd="slow" advTm="9064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due to the image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13" y="17675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1" y="1767527"/>
            <a:ext cx="3075518" cy="195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3" y="2441765"/>
            <a:ext cx="3128949" cy="200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6397" y="143722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artifacts</a:t>
            </a:r>
            <a:endParaRPr lang="en-US" sz="2400" dirty="0"/>
          </a:p>
        </p:txBody>
      </p:sp>
      <p:pic>
        <p:nvPicPr>
          <p:cNvPr id="9" name="Picture 2" descr="partialhead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808" y="1969272"/>
            <a:ext cx="5260908" cy="335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68420" y="1437225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Partial head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91959" y="2948588"/>
            <a:ext cx="351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Solutions: </a:t>
            </a:r>
            <a:r>
              <a:rPr lang="en-US" dirty="0" smtClean="0"/>
              <a:t>post-processing software</a:t>
            </a:r>
          </a:p>
          <a:p>
            <a:r>
              <a:rPr lang="en-US" dirty="0" smtClean="0"/>
              <a:t>(e.g. N3, FAST, SPM)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83761" y="1922604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depends on coil architecture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88274" y="2310402"/>
            <a:ext cx="301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acquired image has strong</a:t>
            </a:r>
          </a:p>
          <a:p>
            <a:r>
              <a:rPr lang="en-US" dirty="0" smtClean="0"/>
              <a:t>intensity </a:t>
            </a:r>
            <a:r>
              <a:rPr lang="en-US" dirty="0" err="1" smtClean="0"/>
              <a:t>inhomogeneities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63154" y="2853282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magnetic </a:t>
            </a:r>
          </a:p>
          <a:p>
            <a:r>
              <a:rPr lang="en-US" dirty="0" smtClean="0"/>
              <a:t>susceptibility </a:t>
            </a:r>
            <a:r>
              <a:rPr lang="en-US" dirty="0"/>
              <a:t>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63154" y="3494127"/>
            <a:ext cx="3917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Solution</a:t>
            </a:r>
            <a:r>
              <a:rPr lang="en-US" dirty="0" smtClean="0"/>
              <a:t>: gradient correction</a:t>
            </a:r>
          </a:p>
          <a:p>
            <a:r>
              <a:rPr lang="en-US" dirty="0" smtClean="0"/>
              <a:t>during the acquisition,  post-processing</a:t>
            </a:r>
          </a:p>
          <a:p>
            <a:r>
              <a:rPr lang="en-US" dirty="0" smtClean="0"/>
              <a:t>software (FAST)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5" y="3688028"/>
            <a:ext cx="3049272" cy="191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58431" y="4174230"/>
            <a:ext cx="4890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 shimming, gradient coil heating, </a:t>
            </a:r>
            <a:endParaRPr lang="en-US" dirty="0" smtClean="0"/>
          </a:p>
          <a:p>
            <a:r>
              <a:rPr lang="en-US" dirty="0" smtClean="0"/>
              <a:t>patient </a:t>
            </a:r>
            <a:r>
              <a:rPr lang="en-US" dirty="0"/>
              <a:t>motion, </a:t>
            </a:r>
            <a:r>
              <a:rPr lang="en-US" dirty="0" smtClean="0"/>
              <a:t>reconstruction error, eddy </a:t>
            </a:r>
            <a:r>
              <a:rPr lang="en-US" dirty="0" err="1" smtClean="0"/>
              <a:t>corrent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59663" y="4775980"/>
            <a:ext cx="424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Solution</a:t>
            </a:r>
            <a:r>
              <a:rPr lang="en-US" dirty="0" smtClean="0"/>
              <a:t>: to acquire again the image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18" y="4611340"/>
            <a:ext cx="2942411" cy="197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23451" y="5421146"/>
            <a:ext cx="345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 field strength, type of coil, </a:t>
            </a:r>
          </a:p>
          <a:p>
            <a:r>
              <a:rPr lang="en-US" dirty="0" smtClean="0"/>
              <a:t>parameter acquisitions (TR and TE)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24683" y="6022896"/>
            <a:ext cx="527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Solution</a:t>
            </a:r>
            <a:r>
              <a:rPr lang="en-US" dirty="0" smtClean="0"/>
              <a:t>: to use MR scanner with higher field, to set carefully parameters of your acquisition (TR, TE)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4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62"/>
    </mc:Choice>
    <mc:Fallback xmlns="">
      <p:transition spd="slow" advTm="15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464" y="1445514"/>
            <a:ext cx="5459630" cy="368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ArtefattoRe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56316" r="29237" b="23222"/>
          <a:stretch>
            <a:fillRect/>
          </a:stretch>
        </p:blipFill>
        <p:spPr bwMode="auto">
          <a:xfrm>
            <a:off x="94972" y="1695820"/>
            <a:ext cx="2606921" cy="17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ArtefattoRe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t="24376" r="28720" b="57762"/>
          <a:stretch>
            <a:fillRect/>
          </a:stretch>
        </p:blipFill>
        <p:spPr bwMode="auto">
          <a:xfrm>
            <a:off x="2754586" y="3402335"/>
            <a:ext cx="2725200" cy="153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ArtefattoRe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76822" r="29237" b="5978"/>
          <a:stretch>
            <a:fillRect/>
          </a:stretch>
        </p:blipFill>
        <p:spPr bwMode="auto">
          <a:xfrm>
            <a:off x="94973" y="3412238"/>
            <a:ext cx="2597194" cy="144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ArtefattoRe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t="4436" r="28720" b="75450"/>
          <a:stretch>
            <a:fillRect/>
          </a:stretch>
        </p:blipFill>
        <p:spPr bwMode="auto">
          <a:xfrm>
            <a:off x="2754588" y="1677987"/>
            <a:ext cx="2719720" cy="17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83723" y="141384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Acquisition problem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0495" y="4710769"/>
            <a:ext cx="9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Time 0 </a:t>
            </a:r>
            <a:endParaRPr lang="en-US" sz="2000" i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3555" y="4710769"/>
            <a:ext cx="9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Time 1 </a:t>
            </a:r>
            <a:endParaRPr lang="en-US" sz="2000" i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Errors due to the acquisition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8294" y="2368596"/>
            <a:ext cx="578370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Bad </a:t>
            </a:r>
            <a:r>
              <a:rPr lang="en-US" sz="2800" smtClean="0"/>
              <a:t>repositioning can bias atrophy </a:t>
            </a:r>
          </a:p>
          <a:p>
            <a:r>
              <a:rPr lang="en-US" sz="2800" dirty="0" smtClean="0"/>
              <a:t>measurement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5"/>
    </mc:Choice>
    <mc:Fallback xmlns="">
      <p:transition spd="slow" advTm="7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0026 -0.0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3.7037E-7 L -0.00326 -0.062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317" y="2748264"/>
            <a:ext cx="9633167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 err="1"/>
              <a:t>optimise</a:t>
            </a:r>
            <a:r>
              <a:rPr lang="en-US" sz="2600" dirty="0"/>
              <a:t> the software parameters for the specific analysis</a:t>
            </a:r>
          </a:p>
          <a:p>
            <a:pPr marL="182563" indent="390525">
              <a:lnSpc>
                <a:spcPct val="110000"/>
              </a:lnSpc>
              <a:buFont typeface="Wingdings" charset="2"/>
              <a:buChar char="ü"/>
            </a:pPr>
            <a:r>
              <a:rPr lang="en-US" sz="2600" dirty="0"/>
              <a:t>Do not change version of the software during the experiment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638556"/>
            <a:ext cx="33947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Physiological </a:t>
            </a:r>
            <a:r>
              <a:rPr lang="en-US" sz="2600" dirty="0" smtClean="0"/>
              <a:t>variation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48964"/>
            <a:ext cx="11089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Review of the most important barriers to the use of atrophy measurement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in the real world:  list and possible solutions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738" y="1638556"/>
            <a:ext cx="73569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 to be included in the experimental design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309664"/>
            <a:ext cx="3364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600" dirty="0" smtClean="0"/>
              <a:t>Error of the software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36742" y="3822261"/>
            <a:ext cx="58851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600" dirty="0"/>
              <a:t>Variation due to the </a:t>
            </a:r>
            <a:r>
              <a:rPr lang="en-US" sz="2600" dirty="0" smtClean="0"/>
              <a:t>image acquisition: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66774" y="4233266"/>
            <a:ext cx="952857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do not </a:t>
            </a:r>
            <a:r>
              <a:rPr lang="en-US" sz="2600" dirty="0"/>
              <a:t>change hardware and software MRI equipment over time; </a:t>
            </a:r>
            <a:endParaRPr lang="en-US" sz="26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set </a:t>
            </a:r>
            <a:r>
              <a:rPr lang="en-US" sz="2600" dirty="0"/>
              <a:t>the best parameters to obtain high SNR and CNR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742" y="5107876"/>
            <a:ext cx="4368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600" dirty="0" smtClean="0"/>
              <a:t>Errors due to the acquisition</a:t>
            </a:r>
            <a:endParaRPr lang="en-US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4649221" y="5137184"/>
            <a:ext cx="16764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</a:t>
            </a:r>
            <a:endParaRPr lang="en-US" sz="2600" dirty="0"/>
          </a:p>
        </p:txBody>
      </p:sp>
      <p:sp>
        <p:nvSpPr>
          <p:cNvPr id="21" name="TextBox 20"/>
          <p:cNvSpPr txBox="1"/>
          <p:nvPr/>
        </p:nvSpPr>
        <p:spPr>
          <a:xfrm>
            <a:off x="1766774" y="5543763"/>
            <a:ext cx="1042522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Use the gradient correction option during the MR acquisitions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Perform quality control (check for movement artifact, bad repositioning)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/>
              <a:t>Perform appropriate post-processing for improving MRI quality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3554291" y="2316775"/>
            <a:ext cx="16764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SOLUTION</a:t>
            </a:r>
            <a:r>
              <a:rPr lang="en-US" sz="2600" dirty="0" smtClean="0"/>
              <a:t>:</a:t>
            </a:r>
            <a:endParaRPr lang="en-US" sz="2600" dirty="0"/>
          </a:p>
        </p:txBody>
      </p:sp>
      <p:sp>
        <p:nvSpPr>
          <p:cNvPr id="22" name="TextBox 21"/>
          <p:cNvSpPr txBox="1"/>
          <p:nvPr/>
        </p:nvSpPr>
        <p:spPr>
          <a:xfrm>
            <a:off x="6181411" y="3791484"/>
            <a:ext cx="1682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FF0000"/>
                </a:solidFill>
              </a:rPr>
              <a:t>SOLUTION</a:t>
            </a:r>
            <a:r>
              <a:rPr lang="en-US" sz="280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85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44" y="1421027"/>
            <a:ext cx="558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Definition of measurement for a MR image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844" y="2582559"/>
            <a:ext cx="117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Review of the most important barriers to the use of atrophy measurement in the real world: 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ist and possible solutions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8844" y="4113423"/>
            <a:ext cx="1139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ormative rates of atrophy: a lack for the clinical use of brain volume measurement in the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real world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8"/>
    </mc:Choice>
    <mc:Fallback xmlns="">
      <p:transition spd="slow" advTm="58808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575" b="1689"/>
          <a:stretch/>
        </p:blipFill>
        <p:spPr>
          <a:xfrm>
            <a:off x="6664268" y="2679020"/>
            <a:ext cx="5314260" cy="41379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432" t="9965" r="5372" b="628"/>
          <a:stretch/>
        </p:blipFill>
        <p:spPr>
          <a:xfrm>
            <a:off x="17932" y="3181042"/>
            <a:ext cx="6777317" cy="3005722"/>
          </a:xfrm>
        </p:spPr>
      </p:pic>
      <p:sp>
        <p:nvSpPr>
          <p:cNvPr id="6" name="TextBox 5"/>
          <p:cNvSpPr txBox="1"/>
          <p:nvPr/>
        </p:nvSpPr>
        <p:spPr>
          <a:xfrm>
            <a:off x="8544914" y="2447692"/>
            <a:ext cx="223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BV loss &lt; 35y = ~0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BV loss &gt; 35y = ~0.2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086" y="617187"/>
            <a:ext cx="638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</a:t>
            </a:r>
            <a:r>
              <a:rPr lang="en-US" sz="4400" dirty="0" smtClean="0"/>
              <a:t>ormative rates of atrophy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95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58"/>
    </mc:Choice>
    <mc:Fallback xmlns="">
      <p:transition spd="slow" advTm="779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836" y="324494"/>
            <a:ext cx="8181109" cy="1325563"/>
          </a:xfrm>
        </p:spPr>
        <p:txBody>
          <a:bodyPr/>
          <a:lstStyle/>
          <a:p>
            <a:r>
              <a:rPr lang="en-US" dirty="0" smtClean="0"/>
              <a:t>Quantification of a measure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>
          <a:xfrm>
            <a:off x="558665" y="1922094"/>
            <a:ext cx="4359700" cy="2852659"/>
          </a:xfrm>
        </p:spPr>
      </p:pic>
      <p:grpSp>
        <p:nvGrpSpPr>
          <p:cNvPr id="5" name="Group 4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6579" y="4405725"/>
            <a:ext cx="290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to be measured: TABLE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2228" y="4405421"/>
            <a:ext cx="281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that measures: RULER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39498" y="263926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✖️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8665243" y="2447974"/>
            <a:ext cx="346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=</a:t>
            </a:r>
            <a:endParaRPr lang="en-US" sz="8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9376" y="5034186"/>
            <a:ext cx="491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in length if measured in summer (bigger)</a:t>
            </a:r>
          </a:p>
          <a:p>
            <a:r>
              <a:rPr lang="en-US" dirty="0" smtClean="0"/>
              <a:t>or in winter (smaller)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53454" y="5046789"/>
            <a:ext cx="6618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length will have the error of the scale. </a:t>
            </a:r>
          </a:p>
          <a:p>
            <a:r>
              <a:rPr lang="en-US" dirty="0" smtClean="0"/>
              <a:t>Example: If the scale is 10 cm long, you cannot say if the table is 204 </a:t>
            </a:r>
          </a:p>
          <a:p>
            <a:r>
              <a:rPr lang="en-US" dirty="0" smtClean="0"/>
              <a:t>or 196 cm but only 200 cm ± </a:t>
            </a:r>
            <a:r>
              <a:rPr lang="en-US" dirty="0"/>
              <a:t>5</a:t>
            </a:r>
            <a:r>
              <a:rPr lang="en-US" dirty="0" smtClean="0"/>
              <a:t>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83006" y="2848083"/>
            <a:ext cx="294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Length </a:t>
            </a:r>
            <a:r>
              <a:rPr lang="en-US" sz="2800" dirty="0" smtClean="0"/>
              <a:t>of the 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31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3"/>
    </mc:Choice>
    <mc:Fallback xmlns="">
      <p:transition spd="slow" advTm="21713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3" y="1889033"/>
            <a:ext cx="6005414" cy="2524932"/>
          </a:xfrm>
          <a:prstGeom prst="rect">
            <a:avLst/>
          </a:prstGeom>
        </p:spPr>
      </p:pic>
      <p:pic>
        <p:nvPicPr>
          <p:cNvPr id="4" name="Picture 3" descr="Figure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34" y="1889033"/>
            <a:ext cx="2512288" cy="4790662"/>
          </a:xfrm>
          <a:prstGeom prst="rect">
            <a:avLst/>
          </a:prstGeom>
        </p:spPr>
      </p:pic>
      <p:pic>
        <p:nvPicPr>
          <p:cNvPr id="5" name="Picture 4" descr="tm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" y="4332103"/>
            <a:ext cx="6713395" cy="1733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539" y="5978980"/>
            <a:ext cx="5301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Specificity= probability of being below the cutoff for an HC</a:t>
            </a:r>
          </a:p>
          <a:p>
            <a:r>
              <a:rPr lang="en-US" sz="1400" dirty="0">
                <a:solidFill>
                  <a:prstClr val="black"/>
                </a:solidFill>
              </a:rPr>
              <a:t>Sensitivity= probability of being above the cutoff for a MS patient   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11064" y="6573946"/>
            <a:ext cx="1701739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50" b="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De Stefano et al JNNP 2016</a:t>
            </a:r>
          </a:p>
          <a:p>
            <a:pPr eaLnBrk="1" hangingPunct="1">
              <a:defRPr/>
            </a:pPr>
            <a:endParaRPr lang="en-US" sz="14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086" y="617187"/>
            <a:ext cx="638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</a:t>
            </a:r>
            <a:r>
              <a:rPr lang="en-US" sz="4400" dirty="0" smtClean="0"/>
              <a:t>ormative rates of atrophy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9426847" y="1889033"/>
            <a:ext cx="2002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 patients: 206</a:t>
            </a:r>
          </a:p>
          <a:p>
            <a:r>
              <a:rPr lang="en-US" dirty="0" smtClean="0"/>
              <a:t>Healthy Control: 35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26847" y="2853103"/>
            <a:ext cx="246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follow-up &gt; 6 years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26847" y="3540174"/>
            <a:ext cx="267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scanner: Philips 1.5T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92"/>
    </mc:Choice>
    <mc:Fallback xmlns="">
      <p:transition spd="slow" advTm="144992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0576079" y="6562394"/>
            <a:ext cx="1467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Battaglini</a:t>
            </a:r>
            <a:r>
              <a:rPr lang="en-US" sz="1200" dirty="0" smtClean="0"/>
              <a:t> et al, P529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75086" y="617187"/>
            <a:ext cx="638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</a:t>
            </a:r>
            <a:r>
              <a:rPr lang="en-US" sz="4400" dirty="0" smtClean="0"/>
              <a:t>ormative rates of atrophy</a:t>
            </a:r>
            <a:endParaRPr lang="en-US" sz="4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3062"/>
            <a:ext cx="6848970" cy="39194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08" y="1524000"/>
            <a:ext cx="6513457" cy="5176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6847" y="1889033"/>
            <a:ext cx="24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Healthy Controls: n=386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26847" y="2853103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 follow-up: </a:t>
            </a:r>
          </a:p>
          <a:p>
            <a:r>
              <a:rPr lang="en-US" dirty="0" smtClean="0"/>
              <a:t>median 1.1 y; (0.5y – 12y)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26847" y="3540174"/>
            <a:ext cx="20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MR setting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00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00"/>
    </mc:Choice>
    <mc:Fallback xmlns="">
      <p:transition spd="slow" advTm="10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10"/>
          <p:cNvSpPr txBox="1">
            <a:spLocks/>
          </p:cNvSpPr>
          <p:nvPr/>
        </p:nvSpPr>
        <p:spPr>
          <a:xfrm>
            <a:off x="-86072" y="1700294"/>
            <a:ext cx="9621441" cy="23050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²"/>
            </a:pPr>
            <a:r>
              <a:rPr lang="en-US" i="0" dirty="0" err="1" smtClean="0"/>
              <a:t>Multicentre</a:t>
            </a:r>
            <a:r>
              <a:rPr lang="en-US" i="0" dirty="0" smtClean="0"/>
              <a:t> data from HC at different age and magnetic field strength show significant variability, explaining the difficulties in using </a:t>
            </a:r>
            <a:r>
              <a:rPr lang="en-US" dirty="0" smtClean="0"/>
              <a:t>atrophy rate</a:t>
            </a:r>
            <a:r>
              <a:rPr lang="en-US" i="0" dirty="0" smtClean="0"/>
              <a:t> for single patient assessment.</a:t>
            </a:r>
          </a:p>
          <a:p>
            <a:pPr lvl="1"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²"/>
            </a:pPr>
            <a:r>
              <a:rPr lang="en-US" i="0" dirty="0" smtClean="0"/>
              <a:t>Statistical models can provide normative data that take into account all these variables.</a:t>
            </a:r>
          </a:p>
          <a:p>
            <a:pPr lvl="1"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²"/>
            </a:pPr>
            <a:r>
              <a:rPr lang="en-US" i="0" dirty="0" smtClean="0"/>
              <a:t>For </a:t>
            </a:r>
            <a:r>
              <a:rPr lang="en-US" dirty="0" smtClean="0"/>
              <a:t>atrophy</a:t>
            </a:r>
            <a:r>
              <a:rPr lang="en-US" i="0" dirty="0" smtClean="0"/>
              <a:t> rates, the variability decreases with increases of </a:t>
            </a:r>
            <a:r>
              <a:rPr lang="en-US" dirty="0" smtClean="0"/>
              <a:t>follow-up</a:t>
            </a:r>
            <a:r>
              <a:rPr lang="en-US" i="0" dirty="0" smtClean="0"/>
              <a:t> length. Data at 3T seem to be less variable than data at 1.5T</a:t>
            </a:r>
          </a:p>
          <a:p>
            <a:pPr marL="457200" lvl="1" indent="0" eaLnBrk="1" hangingPunct="1">
              <a:spcBef>
                <a:spcPts val="1000"/>
              </a:spcBef>
              <a:buClr>
                <a:srgbClr val="FF0000"/>
              </a:buClr>
              <a:buNone/>
            </a:pPr>
            <a:r>
              <a:rPr lang="en-US" i="0" dirty="0" smtClean="0"/>
              <a:t>. </a:t>
            </a:r>
          </a:p>
          <a:p>
            <a:pPr lvl="1"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²"/>
            </a:pPr>
            <a:endParaRPr lang="en-US" i="0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3928"/>
            <a:ext cx="1139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ormative rates of atrophy: a lack for the clinical use of brain volume measurement in the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real world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5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5"/>
    </mc:Choice>
    <mc:Fallback xmlns="">
      <p:transition spd="slow" advTm="2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message: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67" y="4682468"/>
            <a:ext cx="3058537" cy="2137565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272071" y="5659381"/>
            <a:ext cx="3645021" cy="1052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Group analysis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8264910" y="5659381"/>
            <a:ext cx="3645021" cy="1052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Single subject  analysis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 rot="21431105">
            <a:off x="3578021" y="4718933"/>
            <a:ext cx="2740845" cy="50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Work in progress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94919" y="5659381"/>
            <a:ext cx="1322173" cy="180031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78877" y="5322678"/>
            <a:ext cx="1322173" cy="516734"/>
          </a:xfrm>
          <a:prstGeom prst="straightConnector1">
            <a:avLst/>
          </a:prstGeom>
          <a:ln w="952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108"/>
            <a:ext cx="10515600" cy="2567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impact of the barriers </a:t>
            </a:r>
            <a:r>
              <a:rPr lang="en-GB" dirty="0"/>
              <a:t>to brain volume measurement in the real </a:t>
            </a:r>
            <a:r>
              <a:rPr lang="en-GB" dirty="0" smtClean="0"/>
              <a:t>world can be drastically reduced by:</a:t>
            </a:r>
          </a:p>
          <a:p>
            <a:pPr>
              <a:buFont typeface="Wingdings" charset="2"/>
              <a:buChar char="v"/>
            </a:pPr>
            <a:r>
              <a:rPr lang="en-GB" dirty="0" smtClean="0"/>
              <a:t>carefully designing the experiment</a:t>
            </a:r>
          </a:p>
          <a:p>
            <a:pPr>
              <a:buFont typeface="Wingdings" charset="2"/>
              <a:buChar char="v"/>
            </a:pPr>
            <a:r>
              <a:rPr lang="en-GB" dirty="0" smtClean="0"/>
              <a:t>carefully setting the  MR scan and sequences </a:t>
            </a:r>
          </a:p>
          <a:p>
            <a:pPr>
              <a:buFont typeface="Wingdings" charset="2"/>
              <a:buChar char="v"/>
            </a:pPr>
            <a:r>
              <a:rPr lang="en-GB" dirty="0" smtClean="0"/>
              <a:t>using dedicated, optimised software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3975375"/>
            <a:ext cx="111301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Normative</a:t>
            </a:r>
            <a:r>
              <a:rPr lang="en-GB" dirty="0"/>
              <a:t> </a:t>
            </a:r>
            <a:r>
              <a:rPr lang="en-GB" sz="2800" dirty="0"/>
              <a:t>data are essential for better characterizing the individual course </a:t>
            </a:r>
            <a:endParaRPr lang="en-GB" sz="2800" dirty="0" smtClean="0"/>
          </a:p>
          <a:p>
            <a:r>
              <a:rPr lang="en-GB" sz="2800" dirty="0" smtClean="0"/>
              <a:t>of </a:t>
            </a:r>
            <a:r>
              <a:rPr lang="en-GB" sz="2800" dirty="0"/>
              <a:t>the atrophy</a:t>
            </a:r>
            <a:r>
              <a:rPr lang="en-GB" sz="2800" b="1" dirty="0"/>
              <a:t>	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3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8"/>
    </mc:Choice>
    <mc:Fallback xmlns="">
      <p:transition spd="slow" advTm="3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 build="p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MCQ-1 </a:t>
            </a:r>
            <a:r>
              <a:rPr lang="en-US" sz="3600" dirty="0" smtClean="0"/>
              <a:t>Quantification of atrophy in longitudinal setting.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</a:t>
            </a:r>
            <a:r>
              <a:rPr lang="en-US" dirty="0" smtClean="0"/>
              <a:t> is the most precise and robust method for evaluating whole brain volume changes over time on MRI?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Segmentation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Registration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None of them, all the methods have the same magnitude of error.</a:t>
            </a:r>
          </a:p>
        </p:txBody>
      </p:sp>
    </p:spTree>
    <p:extLst>
      <p:ext uri="{BB962C8B-B14F-4D97-AF65-F5344CB8AC3E}">
        <p14:creationId xmlns:p14="http://schemas.microsoft.com/office/powerpoint/2010/main" val="7533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"/>
    </mc:Choice>
    <mc:Fallback xmlns="">
      <p:transition spd="slow" advTm="2722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MCQ-1 </a:t>
            </a:r>
            <a:r>
              <a:rPr lang="en-US" sz="3600" dirty="0" smtClean="0"/>
              <a:t>Quantification of atrophy in longitudinal setting.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is the most precise and robust method for evaluating whole brain volume changes over time on MRI?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Segmentation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Registration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None of them, all the methods have the same magnitude of error.</a:t>
            </a:r>
          </a:p>
        </p:txBody>
      </p:sp>
    </p:spTree>
    <p:extLst>
      <p:ext uri="{BB962C8B-B14F-4D97-AF65-F5344CB8AC3E}">
        <p14:creationId xmlns:p14="http://schemas.microsoft.com/office/powerpoint/2010/main" val="2984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MCQ-2 </a:t>
            </a:r>
            <a:r>
              <a:rPr lang="en-US" sz="3600" dirty="0" smtClean="0"/>
              <a:t>Error of segmentation on MRI of MS patients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Does the lesion filling permit a better evaluation of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CSF?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Whole brain?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GM and WM separately?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 nerve?</a:t>
            </a:r>
          </a:p>
        </p:txBody>
      </p:sp>
    </p:spTree>
    <p:extLst>
      <p:ext uri="{BB962C8B-B14F-4D97-AF65-F5344CB8AC3E}">
        <p14:creationId xmlns:p14="http://schemas.microsoft.com/office/powerpoint/2010/main" val="12882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MCQ-2 </a:t>
            </a:r>
            <a:r>
              <a:rPr lang="en-US" sz="3600" dirty="0" smtClean="0"/>
              <a:t>Error of segmentation on MRI of MS patients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Does the lesion filling permit a better evaluation of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CSF?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Whole brain?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GM and WM separately?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 nerve?</a:t>
            </a:r>
          </a:p>
        </p:txBody>
      </p:sp>
    </p:spTree>
    <p:extLst>
      <p:ext uri="{BB962C8B-B14F-4D97-AF65-F5344CB8AC3E}">
        <p14:creationId xmlns:p14="http://schemas.microsoft.com/office/powerpoint/2010/main" val="13609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MCQ-3 </a:t>
            </a:r>
            <a:r>
              <a:rPr lang="en-US" sz="3600" dirty="0" smtClean="0"/>
              <a:t>Reduction of source of variability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more robust quantification of atrophy can be obtained by: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accurate repositioning of the subject in the scan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accurate post-processing to remove Magnetic field inhomogeneity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strictly keeping the same sequences during different MRI sessions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of them</a:t>
            </a:r>
          </a:p>
        </p:txBody>
      </p:sp>
    </p:spTree>
    <p:extLst>
      <p:ext uri="{BB962C8B-B14F-4D97-AF65-F5344CB8AC3E}">
        <p14:creationId xmlns:p14="http://schemas.microsoft.com/office/powerpoint/2010/main" val="5203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MCQ-3 </a:t>
            </a:r>
            <a:r>
              <a:rPr lang="en-US" sz="3600" dirty="0" smtClean="0"/>
              <a:t>Reduction of source of variability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more robust quantification of atrophy can be obtained by: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accurate repositioning of the subject in the scan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accurate post-processing to remove Magnetic field inhomogeneity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strictly keeping the same sequences during different MRI sessions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All of them</a:t>
            </a:r>
          </a:p>
        </p:txBody>
      </p:sp>
    </p:spTree>
    <p:extLst>
      <p:ext uri="{BB962C8B-B14F-4D97-AF65-F5344CB8AC3E}">
        <p14:creationId xmlns:p14="http://schemas.microsoft.com/office/powerpoint/2010/main" val="8121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836" y="324494"/>
            <a:ext cx="8181109" cy="1325563"/>
          </a:xfrm>
        </p:spPr>
        <p:txBody>
          <a:bodyPr/>
          <a:lstStyle/>
          <a:p>
            <a:r>
              <a:rPr lang="en-US" dirty="0" smtClean="0"/>
              <a:t>Quantification of a measure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>
          <a:xfrm>
            <a:off x="558665" y="1922094"/>
            <a:ext cx="4359700" cy="2852659"/>
          </a:xfrm>
        </p:spPr>
      </p:pic>
      <p:grpSp>
        <p:nvGrpSpPr>
          <p:cNvPr id="5" name="Group 4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6579" y="4405725"/>
            <a:ext cx="290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to be measured: TABLE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2228" y="4405421"/>
            <a:ext cx="281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 that measures: RULER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39498" y="263926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✖️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8665243" y="2447974"/>
            <a:ext cx="346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=</a:t>
            </a:r>
            <a:endParaRPr lang="en-US" sz="8000" b="1" dirty="0"/>
          </a:p>
        </p:txBody>
      </p:sp>
      <p:sp>
        <p:nvSpPr>
          <p:cNvPr id="12" name="Rectangle 11"/>
          <p:cNvSpPr/>
          <p:nvPr/>
        </p:nvSpPr>
        <p:spPr>
          <a:xfrm>
            <a:off x="-15929" y="6156313"/>
            <a:ext cx="122765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Measure of the length of table= True length + “Physiological” variation + error of the Ruler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9283006" y="2848083"/>
            <a:ext cx="294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Length </a:t>
            </a:r>
            <a:r>
              <a:rPr lang="en-US" sz="2800" dirty="0" smtClean="0"/>
              <a:t>of the table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49376" y="5034186"/>
            <a:ext cx="491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in length if measured in summer (bigger)</a:t>
            </a:r>
          </a:p>
          <a:p>
            <a:r>
              <a:rPr lang="en-US" dirty="0" smtClean="0"/>
              <a:t>or in winter (smaller)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53454" y="5046789"/>
            <a:ext cx="6618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length will have the error of the scale. </a:t>
            </a:r>
          </a:p>
          <a:p>
            <a:r>
              <a:rPr lang="en-US" dirty="0" smtClean="0"/>
              <a:t>Example: If the scale is 10 cm long, you cannot say if the table is 204 </a:t>
            </a:r>
          </a:p>
          <a:p>
            <a:r>
              <a:rPr lang="en-US" dirty="0" smtClean="0"/>
              <a:t>or 196 cm but only 200 cm ± </a:t>
            </a:r>
            <a:r>
              <a:rPr lang="en-US" dirty="0"/>
              <a:t>5</a:t>
            </a:r>
            <a:r>
              <a:rPr lang="en-US" dirty="0" smtClean="0"/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17485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"/>
    </mc:Choice>
    <mc:Fallback xmlns="">
      <p:transition spd="slow" advTm="146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24494"/>
            <a:ext cx="10044538" cy="1325563"/>
          </a:xfrm>
        </p:spPr>
        <p:txBody>
          <a:bodyPr/>
          <a:lstStyle/>
          <a:p>
            <a:r>
              <a:rPr lang="en-US" dirty="0" smtClean="0"/>
              <a:t>Quantification of a </a:t>
            </a:r>
            <a:r>
              <a:rPr lang="en-US" smtClean="0"/>
              <a:t>measure for </a:t>
            </a:r>
            <a:r>
              <a:rPr lang="en-US" dirty="0" smtClean="0"/>
              <a:t>MR images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 rot="835435">
            <a:off x="5683309" y="2155025"/>
            <a:ext cx="3817812" cy="2386796"/>
            <a:chOff x="1498600" y="1917700"/>
            <a:chExt cx="9182100" cy="3022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600" y="1917700"/>
              <a:ext cx="9182100" cy="30226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95797" y="4334665"/>
              <a:ext cx="3855308" cy="60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39498" y="263926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✖️</a:t>
            </a:r>
            <a:endParaRPr lang="en-US" sz="8000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12" y="1896861"/>
            <a:ext cx="3159794" cy="25894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37889" y="5212905"/>
            <a:ext cx="5297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/>
              <a:t>is it correct?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9889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"/>
    </mc:Choice>
    <mc:Fallback xmlns="">
      <p:transition spd="slow" advTm="443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5.5|9.7|2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8|6.3|2.1|4.6|5.8|13.1|14.2|18|23|5.2|3.6|7.2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|5.2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6|1.8|2.8|2.9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3423</Words>
  <Application>Microsoft Macintosh PowerPoint</Application>
  <PresentationFormat>Widescreen</PresentationFormat>
  <Paragraphs>528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MS PGothic</vt:lpstr>
      <vt:lpstr>ＭＳ Ｐゴシック</vt:lpstr>
      <vt:lpstr>Times New Roman</vt:lpstr>
      <vt:lpstr>Wingdings</vt:lpstr>
      <vt:lpstr>Office Theme</vt:lpstr>
      <vt:lpstr>Barriers to brain volume measurement in the real world  </vt:lpstr>
      <vt:lpstr>Disclosure</vt:lpstr>
      <vt:lpstr>PowerPoint Presentation</vt:lpstr>
      <vt:lpstr>PowerPoint Presentation</vt:lpstr>
      <vt:lpstr>Quantification of a measure</vt:lpstr>
      <vt:lpstr>Quantification of a measure</vt:lpstr>
      <vt:lpstr>Quantification of a measure</vt:lpstr>
      <vt:lpstr>Quantification of a measure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Quantification of a measure for MR images </vt:lpstr>
      <vt:lpstr>PowerPoint Presentation</vt:lpstr>
      <vt:lpstr>PowerPoint Presentation</vt:lpstr>
      <vt:lpstr>Barriers to the use of brain volume in real world</vt:lpstr>
      <vt:lpstr>Barriers to the use of brain volume in real world</vt:lpstr>
      <vt:lpstr>Barriers to the use of brain volume in real world</vt:lpstr>
      <vt:lpstr>PowerPoint Presentation</vt:lpstr>
      <vt:lpstr>Barriers to the use of brain volume in real world</vt:lpstr>
      <vt:lpstr>PowerPoint Presentation</vt:lpstr>
      <vt:lpstr>Barriers to the use of brain volume in real world</vt:lpstr>
      <vt:lpstr>Barriers to the use of brain volume in real world</vt:lpstr>
      <vt:lpstr>Physiological variation.</vt:lpstr>
      <vt:lpstr>Physiological variation. Example 1 dehydration </vt:lpstr>
      <vt:lpstr>Physiological variation. Example 2 circadian rhythms  </vt:lpstr>
      <vt:lpstr>PowerPoint Presentation</vt:lpstr>
      <vt:lpstr>PowerPoint Presentation</vt:lpstr>
      <vt:lpstr>PowerPoint Presentation</vt:lpstr>
      <vt:lpstr>Error of Software</vt:lpstr>
      <vt:lpstr>Error of Software</vt:lpstr>
      <vt:lpstr>Error of Software</vt:lpstr>
      <vt:lpstr>Error of Software</vt:lpstr>
      <vt:lpstr>Error of Software</vt:lpstr>
      <vt:lpstr>Error of Software</vt:lpstr>
      <vt:lpstr>Error of Software</vt:lpstr>
      <vt:lpstr>Error of Software: MRI of MS patients</vt:lpstr>
      <vt:lpstr>Error of Software: MRI of MS patients</vt:lpstr>
      <vt:lpstr>Error of Software: MRI of MS patients</vt:lpstr>
      <vt:lpstr>PowerPoint Presentation</vt:lpstr>
      <vt:lpstr>Quantification of a measure for MR images 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Variations due to the acquisition</vt:lpstr>
      <vt:lpstr>PowerPoint Presentation</vt:lpstr>
      <vt:lpstr>Quantification of a measure for MR images </vt:lpstr>
      <vt:lpstr>Errors due to the image acquisition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</vt:lpstr>
      <vt:lpstr>MCQ-1 Quantification of atrophy in longitudinal setting.</vt:lpstr>
      <vt:lpstr>MCQ-1 Quantification of atrophy in longitudinal setting.</vt:lpstr>
      <vt:lpstr>MCQ-2 Error of segmentation on MRI of MS patients</vt:lpstr>
      <vt:lpstr>MCQ-2 Error of segmentation on MRI of MS patients</vt:lpstr>
      <vt:lpstr>MCQ-3 Reduction of source of variability </vt:lpstr>
      <vt:lpstr>MCQ-3 Reduction of source of variability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Barriers to brain volume measurement in the real world  </dc:title>
  <dc:creator>Microsoft Office User</dc:creator>
  <cp:lastModifiedBy>Microsoft Office User</cp:lastModifiedBy>
  <cp:revision>178</cp:revision>
  <dcterms:created xsi:type="dcterms:W3CDTF">2017-10-01T07:28:34Z</dcterms:created>
  <dcterms:modified xsi:type="dcterms:W3CDTF">2017-10-30T09:42:28Z</dcterms:modified>
</cp:coreProperties>
</file>